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8" r:id="rId4"/>
    <p:sldMasterId id="2147483943" r:id="rId5"/>
  </p:sldMasterIdLst>
  <p:notesMasterIdLst>
    <p:notesMasterId r:id="rId10"/>
  </p:notesMasterIdLst>
  <p:handoutMasterIdLst>
    <p:handoutMasterId r:id="rId11"/>
  </p:handoutMasterIdLst>
  <p:sldIdLst>
    <p:sldId id="276" r:id="rId6"/>
    <p:sldId id="262" r:id="rId7"/>
    <p:sldId id="275" r:id="rId8"/>
    <p:sldId id="271" r:id="rId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52" userDrawn="1">
          <p15:clr>
            <a:srgbClr val="A4A3A4"/>
          </p15:clr>
        </p15:guide>
        <p15:guide id="2" orient="horz" pos="3477" userDrawn="1">
          <p15:clr>
            <a:srgbClr val="A4A3A4"/>
          </p15:clr>
        </p15:guide>
        <p15:guide id="3" orient="horz" pos="4032" userDrawn="1">
          <p15:clr>
            <a:srgbClr val="A4A3A4"/>
          </p15:clr>
        </p15:guide>
        <p15:guide id="4" orient="horz" pos="2183" userDrawn="1">
          <p15:clr>
            <a:srgbClr val="A4A3A4"/>
          </p15:clr>
        </p15:guide>
        <p15:guide id="5" orient="horz" pos="287" userDrawn="1">
          <p15:clr>
            <a:srgbClr val="A4A3A4"/>
          </p15:clr>
        </p15:guide>
        <p15:guide id="6" orient="horz" pos="1471" userDrawn="1">
          <p15:clr>
            <a:srgbClr val="A4A3A4"/>
          </p15:clr>
        </p15:guide>
        <p15:guide id="7" orient="horz" pos="535" userDrawn="1">
          <p15:clr>
            <a:srgbClr val="A4A3A4"/>
          </p15:clr>
        </p15:guide>
        <p15:guide id="8" orient="horz" pos="3939" userDrawn="1">
          <p15:clr>
            <a:srgbClr val="A4A3A4"/>
          </p15:clr>
        </p15:guide>
        <p15:guide id="9" orient="horz" pos="231" userDrawn="1">
          <p15:clr>
            <a:srgbClr val="A4A3A4"/>
          </p15:clr>
        </p15:guide>
        <p15:guide id="10" pos="175" userDrawn="1">
          <p15:clr>
            <a:srgbClr val="A4A3A4"/>
          </p15:clr>
        </p15:guide>
        <p15:guide id="11" pos="5590" userDrawn="1">
          <p15:clr>
            <a:srgbClr val="A4A3A4"/>
          </p15:clr>
        </p15:guide>
        <p15:guide id="12" pos="2880" userDrawn="1">
          <p15:clr>
            <a:srgbClr val="A4A3A4"/>
          </p15:clr>
        </p15:guide>
        <p15:guide id="13" pos="776" userDrawn="1">
          <p15:clr>
            <a:srgbClr val="A4A3A4"/>
          </p15:clr>
        </p15:guide>
        <p15:guide id="14" pos="1411" userDrawn="1">
          <p15:clr>
            <a:srgbClr val="A4A3A4"/>
          </p15:clr>
        </p15:guide>
        <p15:guide id="15" pos="5287" userDrawn="1">
          <p15:clr>
            <a:srgbClr val="A4A3A4"/>
          </p15:clr>
        </p15:guide>
        <p15:guide id="16" pos="346" userDrawn="1">
          <p15:clr>
            <a:srgbClr val="A4A3A4"/>
          </p15:clr>
        </p15:guide>
        <p15:guide id="17" pos="40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592" userDrawn="1">
          <p15:clr>
            <a:srgbClr val="A4A3A4"/>
          </p15:clr>
        </p15:guide>
        <p15:guide id="2" orient="horz" pos="5542" userDrawn="1">
          <p15:clr>
            <a:srgbClr val="A4A3A4"/>
          </p15:clr>
        </p15:guide>
        <p15:guide id="3" orient="horz" pos="5777" userDrawn="1">
          <p15:clr>
            <a:srgbClr val="A4A3A4"/>
          </p15:clr>
        </p15:guide>
        <p15:guide id="4" pos="286" userDrawn="1">
          <p15:clr>
            <a:srgbClr val="A4A3A4"/>
          </p15:clr>
        </p15:guide>
        <p15:guide id="5" pos="403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049"/>
    <a:srgbClr val="90BD31"/>
    <a:srgbClr val="18A3AC"/>
    <a:srgbClr val="178CCB"/>
    <a:srgbClr val="000000"/>
    <a:srgbClr val="EC1848"/>
    <a:srgbClr val="F48024"/>
    <a:srgbClr val="E8E7DE"/>
    <a:srgbClr val="F5F0D3"/>
    <a:srgbClr val="F7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0941" autoAdjust="0"/>
    <p:restoredTop sz="95859" autoAdjust="0"/>
  </p:normalViewPr>
  <p:slideViewPr>
    <p:cSldViewPr snapToGrid="0" showGuides="1">
      <p:cViewPr>
        <p:scale>
          <a:sx n="192" d="100"/>
          <a:sy n="192" d="100"/>
        </p:scale>
        <p:origin x="-1624" y="-80"/>
      </p:cViewPr>
      <p:guideLst>
        <p:guide orient="horz" pos="1052"/>
        <p:guide orient="horz" pos="3477"/>
        <p:guide orient="horz" pos="4032"/>
        <p:guide orient="horz" pos="2183"/>
        <p:guide orient="horz" pos="287"/>
        <p:guide orient="horz" pos="1471"/>
        <p:guide orient="horz" pos="535"/>
        <p:guide orient="horz" pos="3939"/>
        <p:guide orient="horz" pos="231"/>
        <p:guide pos="175"/>
        <p:guide pos="5590"/>
        <p:guide pos="2880"/>
        <p:guide pos="776"/>
        <p:guide pos="1411"/>
        <p:guide pos="5287"/>
        <p:guide pos="346"/>
        <p:guide pos="40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>
        <p:scale>
          <a:sx n="108" d="100"/>
          <a:sy n="108" d="100"/>
        </p:scale>
        <p:origin x="3448" y="-384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7.em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03350" y="8880855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en-US" sz="800" dirty="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7.em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40005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3350" y="8880855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en-US" sz="800" dirty="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98EC2-7587-174C-8F9B-BEC1CFBF2B9A}" type="datetimeFigureOut">
              <a:rPr lang="en-US" smtClean="0"/>
              <a:t>5/16/19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114300" indent="-114300" algn="l" defTabSz="914400" rtl="0" eaLnBrk="1" latinLnBrk="0" hangingPunct="1">
      <a:spcBef>
        <a:spcPts val="800"/>
      </a:spcBef>
      <a:buClr>
        <a:srgbClr val="178CCB"/>
      </a:buClr>
      <a:buFont typeface="Arial" pitchFamily="34" charset="0"/>
      <a:buChar char="•"/>
      <a:defRPr sz="1200" kern="1200">
        <a:solidFill>
          <a:srgbClr val="052049"/>
        </a:solidFill>
        <a:latin typeface="+mj-lt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100" kern="1200">
        <a:solidFill>
          <a:srgbClr val="052049"/>
        </a:solidFill>
        <a:latin typeface="+mj-lt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kern="1200">
        <a:solidFill>
          <a:srgbClr val="052049"/>
        </a:solidFill>
        <a:latin typeface="+mj-lt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kern="1200">
        <a:solidFill>
          <a:srgbClr val="052049"/>
        </a:solidFill>
        <a:latin typeface="+mj-lt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2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834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4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4445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Relationship Id="rId3" Type="http://schemas.openxmlformats.org/officeDocument/2006/relationships/image" Target="../media/image7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eg"/><Relationship Id="rId3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eg"/><Relationship Id="rId3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e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eg"/><Relationship Id="rId3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eg"/><Relationship Id="rId3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emf"/><Relationship Id="rId3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itle 15"/>
          <p:cNvSpPr>
            <a:spLocks noGrp="1"/>
          </p:cNvSpPr>
          <p:nvPr>
            <p:ph type="title" hasCustomPrompt="1"/>
          </p:nvPr>
        </p:nvSpPr>
        <p:spPr>
          <a:xfrm>
            <a:off x="789532" y="2504663"/>
            <a:ext cx="7585844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2"/>
          </p:nvPr>
        </p:nvSpPr>
        <p:spPr>
          <a:xfrm>
            <a:off x="809528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5/16/19</a:t>
            </a:fld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07924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93144" y="4246881"/>
            <a:ext cx="7582505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731" y="0"/>
            <a:ext cx="874644" cy="874644"/>
          </a:xfrm>
          <a:prstGeom prst="rect">
            <a:avLst/>
          </a:prstGeom>
        </p:spPr>
      </p:pic>
      <p:pic>
        <p:nvPicPr>
          <p:cNvPr id="2" name="Picture 1" descr="UCSFHealthLogo17_radiology_cl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98" y="1178596"/>
            <a:ext cx="3182538" cy="155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73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68556"/>
            <a:ext cx="3826840" cy="3909392"/>
          </a:xfrm>
        </p:spPr>
        <p:txBody>
          <a:bodyPr/>
          <a:lstStyle>
            <a:lvl1pPr marL="0" indent="0">
              <a:buNone/>
              <a:defRPr/>
            </a:lvl1pPr>
            <a:lvl2pPr marL="295268" indent="0">
              <a:buNone/>
              <a:defRPr/>
            </a:lvl2pPr>
            <a:lvl3pPr marL="579422" indent="0">
              <a:buNone/>
              <a:defRPr/>
            </a:lvl3pPr>
            <a:lvl4pPr marL="806430" indent="0">
              <a:buNone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74891" y="1868556"/>
            <a:ext cx="3852277" cy="3909392"/>
          </a:xfrm>
        </p:spPr>
        <p:txBody>
          <a:bodyPr/>
          <a:lstStyle>
            <a:lvl1pPr marL="0" indent="0">
              <a:buNone/>
              <a:defRPr/>
            </a:lvl1pPr>
            <a:lvl2pPr marL="295268" indent="0">
              <a:buNone/>
              <a:defRPr/>
            </a:lvl2pPr>
            <a:lvl3pPr marL="579422" indent="0">
              <a:buNone/>
              <a:defRPr/>
            </a:lvl3pPr>
            <a:lvl4pPr marL="806430" indent="0">
              <a:buNone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841559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idx="1"/>
          </p:nvPr>
        </p:nvSpPr>
        <p:spPr>
          <a:xfrm>
            <a:off x="459684" y="1868557"/>
            <a:ext cx="3824082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idx="16"/>
          </p:nvPr>
        </p:nvSpPr>
        <p:spPr>
          <a:xfrm>
            <a:off x="4765730" y="1868557"/>
            <a:ext cx="3831618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322213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4" y="265044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 dirty="0">
                <a:solidFill>
                  <a:schemeClr val="tx2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179054717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4" y="265044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 dirty="0">
                <a:solidFill>
                  <a:schemeClr val="accent2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07338431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4" y="265044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 dirty="0">
                <a:solidFill>
                  <a:schemeClr val="accent1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6208254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339688"/>
            <a:ext cx="6593258" cy="1906851"/>
          </a:xfrm>
        </p:spPr>
        <p:txBody>
          <a:bodyPr anchor="ctr">
            <a:noAutofit/>
          </a:bodyPr>
          <a:lstStyle>
            <a:lvl1pPr>
              <a:defRPr sz="3600" baseline="0"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3" y="2358889"/>
            <a:ext cx="248479" cy="1881809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682205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339688"/>
            <a:ext cx="6593258" cy="1906851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3" y="2358889"/>
            <a:ext cx="248479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834255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339688"/>
            <a:ext cx="6593258" cy="1906851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3" y="2358889"/>
            <a:ext cx="248479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594464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– Health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7" y="2710217"/>
            <a:ext cx="1571041" cy="136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4240" y="2908883"/>
            <a:ext cx="2255520" cy="97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55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Full Bleed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5/17/19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smtClean="0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297" y="297068"/>
            <a:ext cx="1725734" cy="446687"/>
          </a:xfrm>
          <a:prstGeom prst="rect">
            <a:avLst/>
          </a:prstGeom>
        </p:spPr>
      </p:pic>
      <p:pic>
        <p:nvPicPr>
          <p:cNvPr id="13" name="Picture 12" descr="UCSFHealthLogo17_radiology_cl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80" y="319943"/>
            <a:ext cx="2229463" cy="109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6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241903" y="241902"/>
            <a:ext cx="8902097" cy="661609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itle 15"/>
          <p:cNvSpPr>
            <a:spLocks noGrp="1"/>
          </p:cNvSpPr>
          <p:nvPr>
            <p:ph type="title" hasCustomPrompt="1"/>
          </p:nvPr>
        </p:nvSpPr>
        <p:spPr>
          <a:xfrm>
            <a:off x="617254" y="2504663"/>
            <a:ext cx="7889439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637252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5/16/19</a:t>
            </a:fld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35648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0868" y="4246881"/>
            <a:ext cx="7885966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648" y="862470"/>
            <a:ext cx="2386698" cy="41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0811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Full Bleed Blu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5/17/19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smtClean="0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4" name="Picture 3" descr="UCSFHealthLogo17_radiology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32" y="319421"/>
            <a:ext cx="2231812" cy="1091237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Full Bleed Teal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5/17/19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smtClean="0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0" name="Picture 9" descr="UCSFHealthLogo17_radiology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32" y="319421"/>
            <a:ext cx="2231812" cy="109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01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Full Bleed Blu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5/17/19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smtClean="0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0" name="Picture 9" descr="UCSFHealthLogo17_radiology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32" y="319421"/>
            <a:ext cx="2231812" cy="109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50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Full Bleed Teal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5/17/19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smtClean="0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0" name="Picture 9" descr="UCSFHealthLogo17_radiology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32" y="319421"/>
            <a:ext cx="2231812" cy="109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30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Full Bleed Blu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5/17/19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smtClean="0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0" name="Picture 9" descr="UCSFHealthLogo17_radiology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32" y="319421"/>
            <a:ext cx="2231812" cy="109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8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itle 15"/>
          <p:cNvSpPr>
            <a:spLocks noGrp="1"/>
          </p:cNvSpPr>
          <p:nvPr>
            <p:ph type="title" hasCustomPrompt="1"/>
          </p:nvPr>
        </p:nvSpPr>
        <p:spPr>
          <a:xfrm>
            <a:off x="789532" y="2504663"/>
            <a:ext cx="7585844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809528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5/17/19</a:t>
            </a:fld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07924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93144" y="4246881"/>
            <a:ext cx="7582505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731" y="0"/>
            <a:ext cx="874644" cy="874644"/>
          </a:xfrm>
          <a:prstGeom prst="rect">
            <a:avLst/>
          </a:prstGeom>
        </p:spPr>
      </p:pic>
      <p:pic>
        <p:nvPicPr>
          <p:cNvPr id="11" name="Picture 10" descr="UCSFHealthLogo17_radiology_cl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98" y="1178596"/>
            <a:ext cx="3182538" cy="155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794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241903" y="241902"/>
            <a:ext cx="8902097" cy="661609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52" y="865641"/>
            <a:ext cx="2368305" cy="408304"/>
          </a:xfrm>
          <a:prstGeom prst="rect">
            <a:avLst/>
          </a:prstGeom>
        </p:spPr>
      </p:pic>
      <p:sp>
        <p:nvSpPr>
          <p:cNvPr id="22" name="Title 15"/>
          <p:cNvSpPr>
            <a:spLocks noGrp="1"/>
          </p:cNvSpPr>
          <p:nvPr>
            <p:ph type="title" hasCustomPrompt="1"/>
          </p:nvPr>
        </p:nvSpPr>
        <p:spPr>
          <a:xfrm>
            <a:off x="617254" y="2504663"/>
            <a:ext cx="7889439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637252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5/17/19</a:t>
            </a:fld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35648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0868" y="4246881"/>
            <a:ext cx="7885966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2" name="Picture 11" descr="UCSFHealthLogo17_radiology_whit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69"/>
          <a:stretch/>
        </p:blipFill>
        <p:spPr>
          <a:xfrm>
            <a:off x="258294" y="1349440"/>
            <a:ext cx="3168122" cy="67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6768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5005" y="6453506"/>
            <a:ext cx="1121800" cy="19340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75216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5005" y="6453506"/>
            <a:ext cx="1121800" cy="19340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96870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5005" y="6453506"/>
            <a:ext cx="1121800" cy="19340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45278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5/17/19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9" name="Picture 8" descr="UCSFHealthLogo17_radiology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9" y="99222"/>
            <a:ext cx="3168122" cy="154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20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5005" y="6453506"/>
            <a:ext cx="1121800" cy="193402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75574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5005" y="6453506"/>
            <a:ext cx="1121800" cy="193402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28926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5005" y="6453506"/>
            <a:ext cx="1121800" cy="193402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48818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79589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2103658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90365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/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/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/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5/17/19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9" name="Picture 8" descr="UCSFHealthLogo17_radiology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9" y="99222"/>
            <a:ext cx="3168122" cy="154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33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/>
  </p:cSld>
  <p:clrMapOvr>
    <a:masterClrMapping/>
  </p:clrMapOvr>
  <p:transition xmlns:p14="http://schemas.microsoft.com/office/powerpoint/2010/main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/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– Health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7" y="2710217"/>
            <a:ext cx="1571041" cy="136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4240" y="2908883"/>
            <a:ext cx="2255520" cy="97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17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542644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 hasCustomPrompt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2628177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Sub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59302280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5925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50575"/>
            <a:ext cx="8587407" cy="54201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0672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27" Type="http://schemas.openxmlformats.org/officeDocument/2006/relationships/image" Target="../media/image1.png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425002"/>
            <a:ext cx="8173580" cy="61144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8" y="6453506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4484" y="6453506"/>
            <a:ext cx="1122321" cy="19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5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4002" r:id="rId2"/>
    <p:sldLayoutId id="2147483980" r:id="rId3"/>
    <p:sldLayoutId id="2147483981" r:id="rId4"/>
    <p:sldLayoutId id="2147483984" r:id="rId5"/>
    <p:sldLayoutId id="2147483985" r:id="rId6"/>
    <p:sldLayoutId id="2147483983" r:id="rId7"/>
    <p:sldLayoutId id="2147483982" r:id="rId8"/>
    <p:sldLayoutId id="2147483986" r:id="rId9"/>
    <p:sldLayoutId id="2147483987" r:id="rId10"/>
    <p:sldLayoutId id="2147483999" r:id="rId11"/>
    <p:sldLayoutId id="2147483988" r:id="rId12"/>
    <p:sldLayoutId id="2147483989" r:id="rId13"/>
    <p:sldLayoutId id="2147483990" r:id="rId14"/>
    <p:sldLayoutId id="2147483991" r:id="rId15"/>
    <p:sldLayoutId id="2147483992" r:id="rId16"/>
    <p:sldLayoutId id="2147483993" r:id="rId17"/>
    <p:sldLayoutId id="2147483994" r:id="rId18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68" indent="-295268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24" indent="-284156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675" indent="-222245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defRPr lang="en-US" sz="1400" b="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425002"/>
            <a:ext cx="8173580" cy="61144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UCSF | Health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8" y="6453506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4484" y="6453506"/>
            <a:ext cx="1122321" cy="19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4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7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3944" r:id="rId9"/>
    <p:sldLayoutId id="2147483947" r:id="rId10"/>
    <p:sldLayoutId id="2147483952" r:id="rId11"/>
    <p:sldLayoutId id="2147483951" r:id="rId12"/>
    <p:sldLayoutId id="2147483953" r:id="rId13"/>
    <p:sldLayoutId id="2147484000" r:id="rId14"/>
    <p:sldLayoutId id="2147483949" r:id="rId15"/>
    <p:sldLayoutId id="2147483950" r:id="rId16"/>
    <p:sldLayoutId id="2147483960" r:id="rId17"/>
    <p:sldLayoutId id="2147483961" r:id="rId18"/>
    <p:sldLayoutId id="2147483966" r:id="rId19"/>
    <p:sldLayoutId id="2147483967" r:id="rId20"/>
    <p:sldLayoutId id="2147483968" r:id="rId21"/>
    <p:sldLayoutId id="2147483969" r:id="rId22"/>
    <p:sldLayoutId id="2147483970" r:id="rId23"/>
    <p:sldLayoutId id="2147483971" r:id="rId24"/>
    <p:sldLayoutId id="2147484009" r:id="rId25"/>
  </p:sldLayoutIdLst>
  <p:transition xmlns:p14="http://schemas.microsoft.com/office/powerpoint/2010/main">
    <p:fade/>
  </p:transition>
  <p:hf hdr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68" indent="-295268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24" indent="-284156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675" indent="-222245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30" indent="-227007" algn="l" defTabSz="640064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identity.ucsf.edu/powerpoi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(Title) PowerPoint Template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CA65D26-67D5-4CD2-90EC-E629659F24B3}" type="datetime1">
              <a:rPr lang="en-US" smtClean="0"/>
              <a:pPr/>
              <a:t>5/16/19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(subtitle optional) See following slides for tips on how to use.</a:t>
            </a:r>
          </a:p>
        </p:txBody>
      </p:sp>
    </p:spTree>
    <p:extLst>
      <p:ext uri="{BB962C8B-B14F-4D97-AF65-F5344CB8AC3E}">
        <p14:creationId xmlns:p14="http://schemas.microsoft.com/office/powerpoint/2010/main" val="1622314031"/>
      </p:ext>
    </p:extLst>
  </p:cSld>
  <p:clrMapOvr>
    <a:masterClrMapping/>
  </p:clrMapOvr>
  <p:transition xmlns:p14="http://schemas.microsoft.com/office/powerpoint/2010/main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Welcome to </a:t>
            </a:r>
            <a:r>
              <a:rPr lang="en-US" dirty="0"/>
              <a:t>your template! </a:t>
            </a:r>
          </a:p>
          <a:p>
            <a:r>
              <a:rPr lang="en-US" dirty="0"/>
              <a:t>To explore slide and style options, head to the ‘New Slide’ button on your toolbar and select the arrow next to it. </a:t>
            </a:r>
          </a:p>
          <a:p>
            <a:r>
              <a:rPr lang="en-US" dirty="0"/>
              <a:t>You will find </a:t>
            </a:r>
            <a:r>
              <a:rPr lang="en-US" u="sng" dirty="0"/>
              <a:t>two design themes</a:t>
            </a:r>
            <a:r>
              <a:rPr lang="en-US" dirty="0"/>
              <a:t>: classic &amp; contemporary.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4362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Themes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What’s the difference? Choose the design </a:t>
            </a:r>
            <a:r>
              <a:rPr lang="en-US" dirty="0" smtClean="0"/>
              <a:t>theme </a:t>
            </a:r>
            <a:r>
              <a:rPr lang="en-US" dirty="0"/>
              <a:t>that best suits your presentation needs.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Classic</a:t>
            </a:r>
          </a:p>
          <a:p>
            <a:pPr marL="285743" indent="-285743"/>
            <a:r>
              <a:rPr lang="en-US" sz="2000" dirty="0"/>
              <a:t>A more traditional design</a:t>
            </a:r>
          </a:p>
          <a:p>
            <a:pPr marL="285743" indent="-285743"/>
            <a:r>
              <a:rPr lang="en-US" sz="2000" dirty="0" smtClean="0"/>
              <a:t>Great </a:t>
            </a:r>
            <a:r>
              <a:rPr lang="en-US" sz="2000" dirty="0"/>
              <a:t>for </a:t>
            </a:r>
          </a:p>
          <a:p>
            <a:pPr marL="511163" lvl="1" indent="-285743"/>
            <a:r>
              <a:rPr lang="en-US" sz="1800" dirty="0"/>
              <a:t>Internal meetings</a:t>
            </a:r>
          </a:p>
          <a:p>
            <a:pPr marL="511163" lvl="1" indent="-285743"/>
            <a:r>
              <a:rPr lang="en-US" sz="1800" dirty="0"/>
              <a:t>Printing: the mainly white design will use minimal ink and guarantee easy legibility</a:t>
            </a:r>
          </a:p>
          <a:p>
            <a:pPr marL="511163" lvl="1" indent="-285743"/>
            <a:r>
              <a:rPr lang="en-US" sz="1800" dirty="0"/>
              <a:t>More traditional, academic or corporate audiences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Contemporary</a:t>
            </a:r>
          </a:p>
          <a:p>
            <a:pPr marL="285743" indent="-285743"/>
            <a:r>
              <a:rPr lang="en-US" sz="1900" dirty="0"/>
              <a:t>A more modern &amp; colorful design</a:t>
            </a:r>
          </a:p>
          <a:p>
            <a:pPr marL="285743" indent="-285743"/>
            <a:r>
              <a:rPr lang="en-US" sz="1900" dirty="0" smtClean="0"/>
              <a:t>Great </a:t>
            </a:r>
            <a:r>
              <a:rPr lang="en-US" sz="1900" dirty="0"/>
              <a:t>for</a:t>
            </a:r>
            <a:r>
              <a:rPr lang="en-US" sz="2000" dirty="0"/>
              <a:t> </a:t>
            </a:r>
          </a:p>
          <a:p>
            <a:pPr marL="511163" lvl="1" indent="-285743"/>
            <a:r>
              <a:rPr lang="en-US" sz="1700" dirty="0"/>
              <a:t>Larger presentations &amp; conferences</a:t>
            </a:r>
          </a:p>
          <a:p>
            <a:pPr marL="511163" lvl="1" indent="-285743"/>
            <a:r>
              <a:rPr lang="en-US" sz="1700" dirty="0"/>
              <a:t>Digital viewing, like </a:t>
            </a:r>
            <a:r>
              <a:rPr lang="en-US" sz="1700" dirty="0" smtClean="0"/>
              <a:t>webinars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123251946"/>
      </p:ext>
    </p:extLst>
  </p:cSld>
  <p:clrMapOvr>
    <a:masterClrMapping/>
  </p:clrMapOvr>
  <p:transition xmlns:p14="http://schemas.microsoft.com/office/powerpoint/2010/main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and Usage Instructions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Size</a:t>
            </a:r>
            <a:r>
              <a:rPr lang="en-US" dirty="0"/>
              <a:t>: available in both 4:3 and 16:9 aspect ratios.</a:t>
            </a:r>
          </a:p>
          <a:p>
            <a:r>
              <a:rPr lang="en-US" b="1" dirty="0"/>
              <a:t>Slide designs</a:t>
            </a:r>
            <a:r>
              <a:rPr lang="en-US" dirty="0"/>
              <a:t>: built with a variety of slide designs including: bullets, charts, quotes, and sections headers, as well as options for title and closing slides.</a:t>
            </a:r>
          </a:p>
          <a:p>
            <a:endParaRPr lang="en-US" dirty="0"/>
          </a:p>
          <a:p>
            <a:r>
              <a:rPr lang="en-US" dirty="0"/>
              <a:t>Visit </a:t>
            </a:r>
            <a:r>
              <a:rPr lang="en-US" dirty="0">
                <a:solidFill>
                  <a:srgbClr val="FF0000"/>
                </a:solidFill>
                <a:hlinkClick r:id="rId3"/>
              </a:rPr>
              <a:t>identity.ucsf.edu/powerpoint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for </a:t>
            </a:r>
          </a:p>
          <a:p>
            <a:r>
              <a:rPr lang="en-US" dirty="0"/>
              <a:t>1. </a:t>
            </a:r>
            <a:r>
              <a:rPr lang="en-US" b="1" dirty="0"/>
              <a:t>Guidelines</a:t>
            </a:r>
            <a:r>
              <a:rPr lang="en-US" dirty="0"/>
              <a:t> on how to use and customize the PowerPoint template, including</a:t>
            </a:r>
          </a:p>
          <a:p>
            <a:pPr marL="742931" lvl="1" indent="-285743">
              <a:buClr>
                <a:schemeClr val="accent1"/>
              </a:buClr>
              <a:buFont typeface="Wingdings" charset="2"/>
              <a:buChar char="§"/>
            </a:pPr>
            <a:r>
              <a:rPr lang="en-US" dirty="0"/>
              <a:t>Adding your official department logo lockup to the title slide</a:t>
            </a:r>
          </a:p>
          <a:p>
            <a:pPr marL="742931" lvl="1" indent="-285743">
              <a:buClr>
                <a:schemeClr val="accent1"/>
              </a:buClr>
              <a:buFont typeface="Wingdings" charset="2"/>
              <a:buChar char="§"/>
            </a:pPr>
            <a:r>
              <a:rPr lang="en-US" dirty="0"/>
              <a:t>Adding new photography to title slide</a:t>
            </a:r>
          </a:p>
          <a:p>
            <a:pPr marL="742931" lvl="1" indent="-285743">
              <a:buClr>
                <a:schemeClr val="accent1"/>
              </a:buClr>
              <a:buFont typeface="Wingdings" charset="2"/>
              <a:buChar char="§"/>
            </a:pPr>
            <a:r>
              <a:rPr lang="en-US" dirty="0"/>
              <a:t>And overall PowerPoint best practices</a:t>
            </a:r>
          </a:p>
          <a:p>
            <a:pPr>
              <a:buClr>
                <a:schemeClr val="accent1"/>
              </a:buClr>
            </a:pPr>
            <a:r>
              <a:rPr lang="en-US" dirty="0"/>
              <a:t>2. “</a:t>
            </a:r>
            <a:r>
              <a:rPr lang="en-US" b="1" dirty="0"/>
              <a:t>About UCSF” slides - </a:t>
            </a:r>
            <a:r>
              <a:rPr lang="en-US" dirty="0"/>
              <a:t>pre-formatted and populated with up-to-date facts &amp; figures, the UCSF mission, vision, and more</a:t>
            </a:r>
          </a:p>
          <a:p>
            <a:pPr>
              <a:buClr>
                <a:schemeClr val="accent1"/>
              </a:buClr>
            </a:pPr>
            <a:endParaRPr lang="en-US" dirty="0"/>
          </a:p>
          <a:p>
            <a:pPr>
              <a:buClr>
                <a:schemeClr val="accent1"/>
              </a:buClr>
            </a:pPr>
            <a:r>
              <a:rPr lang="en-US" b="1" dirty="0"/>
              <a:t>Update Footer with Presentation Title: </a:t>
            </a:r>
            <a:r>
              <a:rPr lang="en-US" dirty="0"/>
              <a:t>Select </a:t>
            </a:r>
            <a:r>
              <a:rPr lang="en-US" i="1" dirty="0"/>
              <a:t>Insert</a:t>
            </a:r>
            <a:r>
              <a:rPr lang="en-US" dirty="0"/>
              <a:t> &gt; Select </a:t>
            </a:r>
            <a:r>
              <a:rPr lang="en-US" i="1" dirty="0"/>
              <a:t>Header &amp; Footer </a:t>
            </a:r>
            <a:r>
              <a:rPr lang="en-US" dirty="0"/>
              <a:t>&gt; Update </a:t>
            </a:r>
            <a:r>
              <a:rPr lang="en-US" i="1" dirty="0"/>
              <a:t>Footer</a:t>
            </a:r>
            <a:r>
              <a:rPr lang="en-US" dirty="0"/>
              <a:t> section with your presentation title &gt; Select </a:t>
            </a:r>
            <a:r>
              <a:rPr lang="en-US" i="1" dirty="0"/>
              <a:t>Apply to All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2524"/>
      </p:ext>
    </p:extLst>
  </p:cSld>
  <p:clrMapOvr>
    <a:masterClrMapping/>
  </p:clrMapOvr>
  <p:transition xmlns:p14="http://schemas.microsoft.com/office/powerpoint/2010/main">
    <p:fade/>
  </p:transition>
</p:sld>
</file>

<file path=ppt/theme/theme1.xml><?xml version="1.0" encoding="utf-8"?>
<a:theme xmlns:a="http://schemas.openxmlformats.org/drawingml/2006/main" name="UCSF Classic">
  <a:themeElements>
    <a:clrScheme name="UCSF Colors 1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BCED2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e3_UCSF-16x9-FontA_test2" id="{24DA3907-1B0C-0B4F-8531-D21433304D1E}" vid="{D9C2AF2E-EB53-994D-B007-E3AEEE4B0E8B}"/>
    </a:ext>
  </a:extLst>
</a:theme>
</file>

<file path=ppt/theme/theme2.xml><?xml version="1.0" encoding="utf-8"?>
<a:theme xmlns:a="http://schemas.openxmlformats.org/drawingml/2006/main" name="UCSF Contemporary">
  <a:themeElements>
    <a:clrScheme name="Custom 2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178CCB"/>
      </a:accent1>
      <a:accent2>
        <a:srgbClr val="18A3AC"/>
      </a:accent2>
      <a:accent3>
        <a:srgbClr val="90BD31"/>
      </a:accent3>
      <a:accent4>
        <a:srgbClr val="F48024"/>
      </a:accent4>
      <a:accent5>
        <a:srgbClr val="C7CED1"/>
      </a:accent5>
      <a:accent6>
        <a:srgbClr val="716FB2"/>
      </a:accent6>
      <a:hlink>
        <a:srgbClr val="178CCB"/>
      </a:hlink>
      <a:folHlink>
        <a:srgbClr val="5C6A70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e3_UCSF-16x9-FontA_test2" id="{24DA3907-1B0C-0B4F-8531-D21433304D1E}" vid="{5AF78529-A89B-1E41-BE10-0E2BEF66F84E}"/>
    </a:ext>
  </a:extLst>
</a:theme>
</file>

<file path=ppt/theme/theme3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48DB2A-A2BB-49B9-B517-04CB45F2482A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e3_UCSF-16x9-FontA_Draft4 (1)</Template>
  <TotalTime>1936</TotalTime>
  <Words>292</Words>
  <Application>Microsoft Macintosh PowerPoint</Application>
  <PresentationFormat>On-screen Show (4:3)</PresentationFormat>
  <Paragraphs>37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UCSF Classic</vt:lpstr>
      <vt:lpstr>UCSF Contemporary</vt:lpstr>
      <vt:lpstr>(Title) PowerPoint Template</vt:lpstr>
      <vt:lpstr>PowerPoint Presentation</vt:lpstr>
      <vt:lpstr>Design Themes</vt:lpstr>
      <vt:lpstr>Options and Usage Instructions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your template!</dc:title>
  <dc:subject>Presentation Template</dc:subject>
  <dc:creator>Microsoft Office User</dc:creator>
  <dc:description>Derek MacDavid | derek@bigpicdesign.com</dc:description>
  <cp:lastModifiedBy>Peter Nam</cp:lastModifiedBy>
  <cp:revision>67</cp:revision>
  <dcterms:created xsi:type="dcterms:W3CDTF">2017-04-18T17:07:44Z</dcterms:created>
  <dcterms:modified xsi:type="dcterms:W3CDTF">2019-05-17T14:34:08Z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