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2" r:id="rId4"/>
    <p:sldMasterId id="2147483971" r:id="rId5"/>
  </p:sldMasterIdLst>
  <p:notesMasterIdLst>
    <p:notesMasterId r:id="rId40"/>
  </p:notesMasterIdLst>
  <p:handoutMasterIdLst>
    <p:handoutMasterId r:id="rId41"/>
  </p:handoutMasterIdLst>
  <p:sldIdLst>
    <p:sldId id="406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71" r:id="rId14"/>
    <p:sldId id="461" r:id="rId15"/>
    <p:sldId id="474" r:id="rId16"/>
    <p:sldId id="462" r:id="rId17"/>
    <p:sldId id="464" r:id="rId18"/>
    <p:sldId id="465" r:id="rId19"/>
    <p:sldId id="489" r:id="rId20"/>
    <p:sldId id="475" r:id="rId21"/>
    <p:sldId id="476" r:id="rId22"/>
    <p:sldId id="477" r:id="rId23"/>
    <p:sldId id="478" r:id="rId24"/>
    <p:sldId id="482" r:id="rId25"/>
    <p:sldId id="485" r:id="rId26"/>
    <p:sldId id="486" r:id="rId27"/>
    <p:sldId id="487" r:id="rId28"/>
    <p:sldId id="490" r:id="rId29"/>
    <p:sldId id="492" r:id="rId30"/>
    <p:sldId id="493" r:id="rId31"/>
    <p:sldId id="494" r:id="rId32"/>
    <p:sldId id="495" r:id="rId33"/>
    <p:sldId id="496" r:id="rId34"/>
    <p:sldId id="491" r:id="rId35"/>
    <p:sldId id="467" r:id="rId36"/>
    <p:sldId id="488" r:id="rId37"/>
    <p:sldId id="469" r:id="rId38"/>
    <p:sldId id="497" r:id="rId39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89011" autoAdjust="0"/>
  </p:normalViewPr>
  <p:slideViewPr>
    <p:cSldViewPr snapToGrid="0" showGuides="1">
      <p:cViewPr>
        <p:scale>
          <a:sx n="121" d="100"/>
          <a:sy n="121" d="100"/>
        </p:scale>
        <p:origin x="-3568" y="-1000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72577099737533"/>
          <c:y val="0.034375"/>
          <c:w val="0.826972143607549"/>
          <c:h val="0.9030211614173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10.0</c:v>
                </c:pt>
                <c:pt idx="1">
                  <c:v>80.0</c:v>
                </c:pt>
                <c:pt idx="2">
                  <c:v>35.0</c:v>
                </c:pt>
                <c:pt idx="3">
                  <c:v>20.0</c:v>
                </c:pt>
                <c:pt idx="4">
                  <c:v>8.0</c:v>
                </c:pt>
                <c:pt idx="5">
                  <c:v>30.0</c:v>
                </c:pt>
                <c:pt idx="6">
                  <c:v>200.0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2"/>
                </a:bgClr>
              </a:pattFill>
              <a:effectLst/>
            </c:spPr>
          </c:dPt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6">
                  <c:v>250.0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2005731768"/>
        <c:axId val="-2011308552"/>
      </c:barChart>
      <c:catAx>
        <c:axId val="-20057317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en-US"/>
          </a:p>
        </c:txPr>
        <c:crossAx val="-2011308552"/>
        <c:crosses val="autoZero"/>
        <c:auto val="1"/>
        <c:lblAlgn val="ctr"/>
        <c:lblOffset val="100"/>
        <c:noMultiLvlLbl val="0"/>
      </c:catAx>
      <c:valAx>
        <c:axId val="-2011308552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-2005731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75634610379"/>
          <c:y val="0.06875"/>
          <c:w val="0.813121816537345"/>
          <c:h val="0.840521161417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0">
                    <a:solidFill>
                      <a:srgbClr val="FFFFFF"/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0.08</c:v>
                </c:pt>
                <c:pt idx="1">
                  <c:v>0.117</c:v>
                </c:pt>
                <c:pt idx="2">
                  <c:v>0.222</c:v>
                </c:pt>
                <c:pt idx="3">
                  <c:v>0.24</c:v>
                </c:pt>
                <c:pt idx="4">
                  <c:v>0.396</c:v>
                </c:pt>
                <c:pt idx="5">
                  <c:v>0.262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2"/>
                </a:bgClr>
              </a:pattFill>
              <a:effectLst/>
            </c:spPr>
          </c:dPt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0"/>
        <c:axId val="-1987295000"/>
        <c:axId val="-1987747272"/>
      </c:barChart>
      <c:catAx>
        <c:axId val="-1987295000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-1987747272"/>
        <c:crosses val="autoZero"/>
        <c:auto val="1"/>
        <c:lblAlgn val="ctr"/>
        <c:lblOffset val="100"/>
        <c:noMultiLvlLbl val="0"/>
      </c:catAx>
      <c:valAx>
        <c:axId val="-1987747272"/>
        <c:scaling>
          <c:orientation val="minMax"/>
          <c:max val="0.5"/>
        </c:scaling>
        <c:delete val="0"/>
        <c:axPos val="b"/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-198729500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72577099737533"/>
          <c:y val="0.034375"/>
          <c:w val="0.826972143607549"/>
          <c:h val="0.9030211614173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10.0</c:v>
                </c:pt>
                <c:pt idx="1">
                  <c:v>80.0</c:v>
                </c:pt>
                <c:pt idx="2">
                  <c:v>35.0</c:v>
                </c:pt>
                <c:pt idx="3">
                  <c:v>20.0</c:v>
                </c:pt>
                <c:pt idx="4">
                  <c:v>8.0</c:v>
                </c:pt>
                <c:pt idx="5">
                  <c:v>30.0</c:v>
                </c:pt>
                <c:pt idx="6">
                  <c:v>200.0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4"/>
                </a:bgClr>
              </a:pattFill>
              <a:effectLst/>
            </c:spPr>
          </c:dPt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6">
                  <c:v>250.0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2041473144"/>
        <c:axId val="-2008412712"/>
      </c:barChart>
      <c:catAx>
        <c:axId val="-20414731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en-US"/>
          </a:p>
        </c:txPr>
        <c:crossAx val="-2008412712"/>
        <c:crosses val="autoZero"/>
        <c:auto val="1"/>
        <c:lblAlgn val="ctr"/>
        <c:lblOffset val="100"/>
        <c:noMultiLvlLbl val="0"/>
      </c:catAx>
      <c:valAx>
        <c:axId val="-2008412712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-2041473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75634610379"/>
          <c:y val="0.06875"/>
          <c:w val="0.813121816537345"/>
          <c:h val="0.840521161417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0">
                    <a:solidFill>
                      <a:srgbClr val="FFFFFF"/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0.08</c:v>
                </c:pt>
                <c:pt idx="1">
                  <c:v>0.117</c:v>
                </c:pt>
                <c:pt idx="2">
                  <c:v>0.222</c:v>
                </c:pt>
                <c:pt idx="3">
                  <c:v>0.24</c:v>
                </c:pt>
                <c:pt idx="4">
                  <c:v>0.396</c:v>
                </c:pt>
                <c:pt idx="5">
                  <c:v>0.262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2"/>
                </a:bgClr>
              </a:pattFill>
              <a:effectLst/>
            </c:spPr>
          </c:dPt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0"/>
        <c:axId val="-2060014328"/>
        <c:axId val="-2011500360"/>
      </c:barChart>
      <c:catAx>
        <c:axId val="-206001432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-2011500360"/>
        <c:crosses val="autoZero"/>
        <c:auto val="1"/>
        <c:lblAlgn val="ctr"/>
        <c:lblOffset val="100"/>
        <c:noMultiLvlLbl val="0"/>
      </c:catAx>
      <c:valAx>
        <c:axId val="-2011500360"/>
        <c:scaling>
          <c:orientation val="minMax"/>
          <c:max val="0.5"/>
        </c:scaling>
        <c:delete val="0"/>
        <c:axPos val="b"/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-206001432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7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9/28/16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7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9/28/16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9/28/16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9/28/16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9/28/16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9/28/16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Consider</a:t>
            </a:r>
            <a:r>
              <a:rPr lang="en-US" baseline="0" dirty="0" smtClean="0"/>
              <a:t> your audience when choosing colors for your charts and graphs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64FC9CD-4121-4A33-A433-E991F084F104}" type="datetime1">
              <a:rPr lang="en-US" smtClean="0">
                <a:latin typeface="Arial" pitchFamily="34" charset="0"/>
                <a:cs typeface="Arial" pitchFamily="34" charset="0"/>
              </a:rPr>
              <a:t>9/28/16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7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9/28/16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9/28/16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6.ti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tif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998252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577736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534419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3262239"/>
            <a:ext cx="6477000" cy="36745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7" name="Picture 6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127248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7" y="329187"/>
            <a:ext cx="8089901" cy="57708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1634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8" y="1172764"/>
            <a:ext cx="8087171" cy="235449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4"/>
          <p:cNvSpPr txBox="1">
            <a:spLocks/>
          </p:cNvSpPr>
          <p:nvPr userDrawn="1"/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13" name="Footer Placeholder 5"/>
          <p:cNvSpPr txBox="1">
            <a:spLocks/>
          </p:cNvSpPr>
          <p:nvPr userDrawn="1"/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73" y="329186"/>
            <a:ext cx="8080375" cy="57708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9" y="1171976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3" y="760465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30" y="1167527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4"/>
          <p:cNvSpPr txBox="1">
            <a:spLocks/>
          </p:cNvSpPr>
          <p:nvPr userDrawn="1"/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15" name="Footer Placeholder 5"/>
          <p:cNvSpPr txBox="1">
            <a:spLocks/>
          </p:cNvSpPr>
          <p:nvPr userDrawn="1"/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73" y="325626"/>
            <a:ext cx="8080375" cy="57708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6" y="758996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 txBox="1">
            <a:spLocks/>
          </p:cNvSpPr>
          <p:nvPr userDrawn="1"/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4"/>
          <p:cNvSpPr txBox="1">
            <a:spLocks/>
          </p:cNvSpPr>
          <p:nvPr userDrawn="1"/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2"/>
            <a:ext cx="9144000" cy="4688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 txBox="1">
            <a:spLocks/>
          </p:cNvSpPr>
          <p:nvPr userDrawn="1"/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ld 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443161" y="2032597"/>
            <a:ext cx="4299290" cy="6861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ld 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479645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image1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42928" y="2557444"/>
            <a:ext cx="3111103" cy="4964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ld 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2863783"/>
            <a:ext cx="3579162" cy="2282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"/>
            <a:ext cx="9144004" cy="29016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6051" y="1208365"/>
            <a:ext cx="3247949" cy="20164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366" y="3212063"/>
            <a:ext cx="5571639" cy="193143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3062681" y="1208364"/>
            <a:ext cx="2859568" cy="2756916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193338"/>
            <a:ext cx="1641856" cy="66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691157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 txBox="1">
            <a:spLocks/>
          </p:cNvSpPr>
          <p:nvPr userDrawn="1"/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46339" y="149106"/>
            <a:ext cx="8089901" cy="3428631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275037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701" y="2249638"/>
            <a:ext cx="6550481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3034167"/>
            <a:ext cx="6478588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7" y="567457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551128"/>
            <a:ext cx="0" cy="30861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8" y="56746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551128"/>
            <a:ext cx="0" cy="30861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302" y="56746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 descr="UCSF R&amp;I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8" y="527819"/>
            <a:ext cx="2180844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275037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701" y="2249638"/>
            <a:ext cx="6550481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3034167"/>
            <a:ext cx="6478588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1" name="Picture 10" descr="UCSF R&amp;I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127248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998252"/>
            <a:ext cx="659572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577736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534419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3262531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646291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629959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646291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629959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5" y="646291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16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044952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998252"/>
            <a:ext cx="659572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577736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534419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3262531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35126" y="443266"/>
            <a:ext cx="0" cy="89154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5254410" y="564453"/>
            <a:ext cx="1487211" cy="734869"/>
            <a:chOff x="2749439" y="752601"/>
            <a:chExt cx="1487211" cy="979825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82005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2" name="Picture 11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044952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275037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701" y="2249638"/>
            <a:ext cx="6550481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3034167"/>
            <a:ext cx="6478588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196227" y="443266"/>
            <a:ext cx="0" cy="72009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451214" y="556574"/>
            <a:ext cx="1487211" cy="511541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5218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23" name="Picture 22" descr="UCSF R&amp;I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044952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CSF R&amp;IlogoBlu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1248"/>
            <a:ext cx="3044952" cy="507492"/>
          </a:xfrm>
          <a:prstGeom prst="rect">
            <a:avLst/>
          </a:prstGeom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998252"/>
            <a:ext cx="659572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577736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534419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3262531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12505" y="443266"/>
            <a:ext cx="0" cy="89154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5131789" y="564453"/>
            <a:ext cx="1487211" cy="734869"/>
            <a:chOff x="2749439" y="752601"/>
            <a:chExt cx="1487211" cy="979825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82005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998252"/>
            <a:ext cx="659572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577736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534419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3262531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7" name="Picture 6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044952" cy="5074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275037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701" y="2249638"/>
            <a:ext cx="6550481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3034167"/>
            <a:ext cx="6478588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 R&amp;I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044952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5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275037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249638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3035071"/>
            <a:ext cx="6451600" cy="24431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044952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5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275037"/>
            <a:ext cx="68595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249638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7" y="3033853"/>
            <a:ext cx="6478043" cy="25610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044952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5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275037"/>
            <a:ext cx="68595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249638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3033615"/>
            <a:ext cx="6478588" cy="3048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044952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1" t="10049" b="14951"/>
          <a:stretch/>
        </p:blipFill>
        <p:spPr bwMode="ltGray">
          <a:xfrm>
            <a:off x="-178420" y="0"/>
            <a:ext cx="932242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5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275037"/>
            <a:ext cx="68595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249638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3034957"/>
            <a:ext cx="6472238" cy="32563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044952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5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275037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249638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3035071"/>
            <a:ext cx="6451600" cy="24431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127248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7" y="329187"/>
            <a:ext cx="8089901" cy="57708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 txBox="1">
            <a:spLocks/>
          </p:cNvSpPr>
          <p:nvPr userDrawn="1"/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289113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701" y="2249638"/>
            <a:ext cx="6550481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3034167"/>
            <a:ext cx="6478588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 R&amp;I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044952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998252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577736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534419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3264077"/>
            <a:ext cx="6477000" cy="345281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044952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5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275037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249638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3035071"/>
            <a:ext cx="6451600" cy="24431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044952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5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275037"/>
            <a:ext cx="68595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249638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7" y="3033853"/>
            <a:ext cx="6478043" cy="25610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044952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5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275037"/>
            <a:ext cx="68595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249638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3033615"/>
            <a:ext cx="6478588" cy="3048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044952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3" t="10049" b="14951"/>
          <a:stretch/>
        </p:blipFill>
        <p:spPr bwMode="ltGray">
          <a:xfrm>
            <a:off x="-356839" y="0"/>
            <a:ext cx="9500839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5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275037"/>
            <a:ext cx="68595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249638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3034957"/>
            <a:ext cx="6472238" cy="32563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044952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01" t="10049" r="-1" b="14951"/>
          <a:stretch/>
        </p:blipFill>
        <p:spPr bwMode="ltGray">
          <a:xfrm>
            <a:off x="-640212" y="0"/>
            <a:ext cx="9784211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9" y="1319631"/>
            <a:ext cx="8089901" cy="143423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062507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21" name="Rectangle 20"/>
          <p:cNvSpPr/>
          <p:nvPr userDrawn="1"/>
        </p:nvSpPr>
        <p:spPr bwMode="invGray">
          <a:xfrm>
            <a:off x="0" y="4522952"/>
            <a:ext cx="9144000" cy="620548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Picture 21" descr="UCSF R&amp;I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78" y="4600658"/>
            <a:ext cx="2709333" cy="451556"/>
          </a:xfrm>
          <a:prstGeom prst="rect">
            <a:avLst/>
          </a:prstGeom>
        </p:spPr>
      </p:pic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9" y="1319631"/>
            <a:ext cx="8089901" cy="143423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062507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12" name="Rectangle 11"/>
          <p:cNvSpPr/>
          <p:nvPr userDrawn="1"/>
        </p:nvSpPr>
        <p:spPr bwMode="invGray">
          <a:xfrm>
            <a:off x="0" y="4522952"/>
            <a:ext cx="9144000" cy="620548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78" y="4600658"/>
            <a:ext cx="2709333" cy="451556"/>
          </a:xfrm>
          <a:prstGeom prst="rect">
            <a:avLst/>
          </a:prstGeom>
        </p:spPr>
      </p:pic>
      <p:sp>
        <p:nvSpPr>
          <p:cNvPr id="14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5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691157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6339" y="149106"/>
            <a:ext cx="8089901" cy="3428631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5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275037"/>
            <a:ext cx="68595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249638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7" y="3033853"/>
            <a:ext cx="6478043" cy="25610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127248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7" y="329187"/>
            <a:ext cx="8089901" cy="57708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9/28/16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7" y="329187"/>
            <a:ext cx="8089901" cy="57708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1634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8" y="1172764"/>
            <a:ext cx="8087171" cy="235449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9/28/16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73" y="329186"/>
            <a:ext cx="8080375" cy="57708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9" y="1171976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3" y="760465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30" y="1167527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9/28/16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73" y="329186"/>
            <a:ext cx="8080375" cy="57708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6" y="758996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9/28/16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6339" y="149106"/>
            <a:ext cx="8089901" cy="3428631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2"/>
            <a:ext cx="9144000" cy="468868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9/28/16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90" t="5143" r="-1" b="19857"/>
          <a:stretch/>
        </p:blipFill>
        <p:spPr>
          <a:xfrm>
            <a:off x="-703183" y="0"/>
            <a:ext cx="98471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42928" y="2032597"/>
            <a:ext cx="3111103" cy="4964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479645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image1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19273" y="2870569"/>
            <a:ext cx="2397424" cy="382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ca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UCSF Locations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-576" t="53698" r="68077" b="-2963"/>
          <a:stretch/>
        </p:blipFill>
        <p:spPr>
          <a:xfrm>
            <a:off x="1272233" y="2555093"/>
            <a:ext cx="1838328" cy="2341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UCSF Locations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629" t="39000" r="68021" b="48661"/>
          <a:stretch/>
        </p:blipFill>
        <p:spPr>
          <a:xfrm>
            <a:off x="1607403" y="3418054"/>
            <a:ext cx="1116016" cy="36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UCSF Locations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098685" y="1"/>
            <a:ext cx="5656569" cy="4752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UCSF Locations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t="49934" r="68857" b="46439"/>
          <a:stretch/>
        </p:blipFill>
        <p:spPr>
          <a:xfrm>
            <a:off x="1307082" y="2683639"/>
            <a:ext cx="1692129" cy="20294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 userDrawn="1"/>
        </p:nvSpPr>
        <p:spPr bwMode="auto">
          <a:xfrm>
            <a:off x="1497721" y="2730789"/>
            <a:ext cx="1125702" cy="15438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800" b="0" i="0" dirty="0" smtClean="0">
                <a:solidFill>
                  <a:srgbClr val="000000"/>
                </a:solidFill>
                <a:latin typeface="Helvetica Neue"/>
                <a:cs typeface="Helvetica Neue"/>
              </a:rPr>
              <a:t>Montgomery Street</a:t>
            </a:r>
          </a:p>
        </p:txBody>
      </p:sp>
      <p:sp>
        <p:nvSpPr>
          <p:cNvPr id="14" name="TextBox 13"/>
          <p:cNvSpPr txBox="1"/>
          <p:nvPr userDrawn="1"/>
        </p:nvSpPr>
        <p:spPr bwMode="auto">
          <a:xfrm>
            <a:off x="1481720" y="4380221"/>
            <a:ext cx="1125702" cy="1157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600" b="0" i="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Women’s Imaging Center</a:t>
            </a:r>
          </a:p>
        </p:txBody>
      </p:sp>
      <p:pic>
        <p:nvPicPr>
          <p:cNvPr id="16" name="image1.pdf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509368" y="1516464"/>
            <a:ext cx="2397424" cy="382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MontBldg.ti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6" t="29706" r="10641" b="6855"/>
          <a:stretch/>
        </p:blipFill>
        <p:spPr>
          <a:xfrm>
            <a:off x="1354886" y="2919304"/>
            <a:ext cx="1751193" cy="132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4921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5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275037"/>
            <a:ext cx="68595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249638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3033615"/>
            <a:ext cx="6478588" cy="3048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127248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2863783"/>
            <a:ext cx="3579162" cy="2282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"/>
            <a:ext cx="9144004" cy="29016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6051" y="1208365"/>
            <a:ext cx="3247949" cy="2016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366" y="3219038"/>
            <a:ext cx="5571639" cy="192446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3062681" y="1208364"/>
            <a:ext cx="2859568" cy="2756916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image1.pdf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3421314" y="2217798"/>
            <a:ext cx="2273780" cy="3628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0049" b="14950"/>
          <a:stretch/>
        </p:blipFill>
        <p:spPr bwMode="ltGray">
          <a:xfrm>
            <a:off x="-220401" y="0"/>
            <a:ext cx="9364401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275037"/>
            <a:ext cx="68595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5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275037"/>
            <a:ext cx="68595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670154"/>
            <a:ext cx="6576108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249638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3034957"/>
            <a:ext cx="6472238" cy="32563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7" y="527816"/>
            <a:ext cx="3127248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7" t="10049" r="1" b="14951"/>
          <a:stretch/>
        </p:blipFill>
        <p:spPr bwMode="ltGray">
          <a:xfrm>
            <a:off x="-430306" y="0"/>
            <a:ext cx="9574306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42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9" y="1319631"/>
            <a:ext cx="8089901" cy="143423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062507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9" y="4794650"/>
            <a:ext cx="799313" cy="25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 bwMode="invGray">
          <a:xfrm>
            <a:off x="0" y="4511170"/>
            <a:ext cx="9144000" cy="63233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Date Placeholder 4"/>
          <p:cNvSpPr txBox="1">
            <a:spLocks/>
          </p:cNvSpPr>
          <p:nvPr userDrawn="1"/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21" name="Footer Placeholder 5"/>
          <p:cNvSpPr txBox="1">
            <a:spLocks/>
          </p:cNvSpPr>
          <p:nvPr userDrawn="1"/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61" y="4605312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9" y="149106"/>
            <a:ext cx="8089901" cy="3428631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691157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 txBox="1">
            <a:spLocks/>
          </p:cNvSpPr>
          <p:nvPr userDrawn="1"/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7" y="329187"/>
            <a:ext cx="8089901" cy="57708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 txBox="1">
            <a:spLocks/>
          </p:cNvSpPr>
          <p:nvPr userDrawn="1"/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theme" Target="../theme/theme1.xml"/><Relationship Id="rId32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50.xml"/><Relationship Id="rId21" Type="http://schemas.openxmlformats.org/officeDocument/2006/relationships/theme" Target="../theme/theme2.xml"/><Relationship Id="rId22" Type="http://schemas.openxmlformats.org/officeDocument/2006/relationships/image" Target="../media/image1.emf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325771"/>
            <a:ext cx="8089900" cy="57708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94" y="1166564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31710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9/28/16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5125" y="4561339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3" descr="UCSF R&amp;Ilogo.eps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78" y="4600658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8" r:id="rId15"/>
    <p:sldLayoutId id="2147483969" r:id="rId16"/>
    <p:sldLayoutId id="2147483970" r:id="rId17"/>
    <p:sldLayoutId id="2147484018" r:id="rId18"/>
    <p:sldLayoutId id="2147484019" r:id="rId19"/>
    <p:sldLayoutId id="2147484020" r:id="rId20"/>
    <p:sldLayoutId id="2147484021" r:id="rId21"/>
    <p:sldLayoutId id="2147484022" r:id="rId22"/>
    <p:sldLayoutId id="2147484023" r:id="rId23"/>
    <p:sldLayoutId id="2147483933" r:id="rId24"/>
    <p:sldLayoutId id="2147483934" r:id="rId25"/>
    <p:sldLayoutId id="2147483935" r:id="rId26"/>
    <p:sldLayoutId id="2147483936" r:id="rId27"/>
    <p:sldLayoutId id="2147483937" r:id="rId28"/>
    <p:sldLayoutId id="2147483938" r:id="rId29"/>
    <p:sldLayoutId id="2147483941" r:id="rId3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invGray">
          <a:xfrm>
            <a:off x="0" y="4522952"/>
            <a:ext cx="9144000" cy="620548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325771"/>
            <a:ext cx="8089900" cy="57708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94" y="1166564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3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9/28/16</a:t>
            </a:fld>
            <a:endParaRPr lang="en-US" dirty="0"/>
          </a:p>
        </p:txBody>
      </p:sp>
      <p:pic>
        <p:nvPicPr>
          <p:cNvPr id="15" name="Picture 14" descr="UCSF R&amp;Ilogo.eps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78" y="4600658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4024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  <p:sldLayoutId id="2147484017" r:id="rId19"/>
    <p:sldLayoutId id="2147483989" r:id="rId2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1645788"/>
            <a:ext cx="6576108" cy="652743"/>
          </a:xfrm>
        </p:spPr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DF65B9-7679-47DF-9B10-A1B2EFDE3EB4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21pt font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510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21pt font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067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Column Chart 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70678015"/>
              </p:ext>
            </p:extLst>
          </p:nvPr>
        </p:nvGraphicFramePr>
        <p:xfrm>
          <a:off x="1022684" y="1228218"/>
          <a:ext cx="657726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 bwMode="auto">
          <a:xfrm rot="16200000">
            <a:off x="-441584" y="2733683"/>
            <a:ext cx="2496552" cy="1974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latin typeface="+mj-lt"/>
              </a:rPr>
              <a:t>Frequency Axis Label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950661" y="2997869"/>
            <a:ext cx="2740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7259061" y="4035116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259061" y="2952265"/>
            <a:ext cx="1519819" cy="2795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latin typeface="+mj-lt"/>
              </a:rPr>
              <a:t>Detail Information</a:t>
            </a:r>
            <a:br>
              <a:rPr lang="en-US" sz="1000" dirty="0" smtClean="0">
                <a:latin typeface="+mj-lt"/>
              </a:rPr>
            </a:br>
            <a:r>
              <a:rPr lang="en-US" sz="1000" dirty="0" smtClean="0">
                <a:latin typeface="+mj-lt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1889157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Table Chart 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782081"/>
              </p:ext>
            </p:extLst>
          </p:nvPr>
        </p:nvGraphicFramePr>
        <p:xfrm>
          <a:off x="668427" y="1443777"/>
          <a:ext cx="7005051" cy="242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946"/>
                <a:gridCol w="2413001"/>
                <a:gridCol w="1818104"/>
              </a:tblGrid>
              <a:tr h="29489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Here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</a:t>
                      </a:r>
                      <a:b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Here (%)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1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2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3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4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 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746885" y="4245668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</p:spTree>
    <p:extLst>
      <p:ext uri="{BB962C8B-B14F-4D97-AF65-F5344CB8AC3E}">
        <p14:creationId xmlns:p14="http://schemas.microsoft.com/office/powerpoint/2010/main" val="14838282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Bar Chart 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529765049"/>
              </p:ext>
            </p:extLst>
          </p:nvPr>
        </p:nvGraphicFramePr>
        <p:xfrm>
          <a:off x="2056635" y="1075135"/>
          <a:ext cx="672224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2727165" y="4245668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</p:spTree>
    <p:extLst>
      <p:ext uri="{BB962C8B-B14F-4D97-AF65-F5344CB8AC3E}">
        <p14:creationId xmlns:p14="http://schemas.microsoft.com/office/powerpoint/2010/main" val="14763147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9" y="704409"/>
            <a:ext cx="8089901" cy="2763834"/>
          </a:xfrm>
        </p:spPr>
        <p:txBody>
          <a:bodyPr/>
          <a:lstStyle/>
          <a:p>
            <a:r>
              <a:rPr lang="en-US" dirty="0" smtClean="0"/>
              <a:t>	The following slides use a navy blue footer bar. Please do not mix with other bullet slide backgrounds.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36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1645788"/>
            <a:ext cx="6576108" cy="652743"/>
          </a:xfrm>
        </p:spPr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533AFB-9E30-4E31-8C0F-7F9D4D48F3B8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352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20CAC3-E4EA-48DC-9056-DDA4E15BD6A3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set up to be utilized for a quote, using photography.”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853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9" y="256853"/>
            <a:ext cx="8089901" cy="3428631"/>
          </a:xfrm>
        </p:spPr>
        <p:txBody>
          <a:bodyPr/>
          <a:lstStyle/>
          <a:p>
            <a:r>
              <a:rPr lang="en-US" dirty="0" smtClean="0"/>
              <a:t>“This page is another option should you wish to utilize a quote as a stand-alone slide within your presentation. The rest is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505574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20CAC3-E4EA-48DC-9056-DDA4E15BD6A3}" type="datetime1">
              <a:rPr lang="en-US" smtClean="0"/>
              <a:pPr/>
              <a:t>9/28/16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27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“This page is another option should you wish to utilize a quote as a stand-alone slide within your presentation. The rest is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095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1645788"/>
            <a:ext cx="6576108" cy="652743"/>
          </a:xfrm>
        </p:spPr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197167-D1D7-48FB-A8DA-86E52FECF4DD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160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21pt font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505574" y="4839271"/>
            <a:ext cx="927193" cy="116426"/>
          </a:xfrm>
        </p:spPr>
        <p:txBody>
          <a:bodyPr/>
          <a:lstStyle/>
          <a:p>
            <a:fld id="{EC20CAC3-E4EA-48DC-9056-DDA4E15BD6A3}" type="datetime1">
              <a:rPr lang="en-US" smtClean="0"/>
              <a:pPr/>
              <a:t>9/28/16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38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Column Chart 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03481595"/>
              </p:ext>
            </p:extLst>
          </p:nvPr>
        </p:nvGraphicFramePr>
        <p:xfrm>
          <a:off x="1022684" y="1228218"/>
          <a:ext cx="657726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 bwMode="auto">
          <a:xfrm rot="16200000">
            <a:off x="-441584" y="2733683"/>
            <a:ext cx="2496552" cy="1974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latin typeface="+mj-lt"/>
              </a:rPr>
              <a:t>Frequency Axis Label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950661" y="2997869"/>
            <a:ext cx="2740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7259061" y="4035116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259061" y="2952265"/>
            <a:ext cx="1519819" cy="2795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latin typeface="+mj-lt"/>
              </a:rPr>
              <a:t>Detail Information</a:t>
            </a:r>
            <a:br>
              <a:rPr lang="en-US" sz="1000" dirty="0" smtClean="0">
                <a:latin typeface="+mj-lt"/>
              </a:rPr>
            </a:br>
            <a:r>
              <a:rPr lang="en-US" sz="1000" dirty="0" smtClean="0">
                <a:latin typeface="+mj-lt"/>
              </a:rPr>
              <a:t>Here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505574" y="4839271"/>
            <a:ext cx="927193" cy="116426"/>
          </a:xfrm>
        </p:spPr>
        <p:txBody>
          <a:bodyPr/>
          <a:lstStyle/>
          <a:p>
            <a:fld id="{EC20CAC3-E4EA-48DC-9056-DDA4E15BD6A3}" type="datetime1">
              <a:rPr lang="en-US" smtClean="0"/>
              <a:pPr/>
              <a:t>9/28/16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684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Table Chart 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656396"/>
              </p:ext>
            </p:extLst>
          </p:nvPr>
        </p:nvGraphicFramePr>
        <p:xfrm>
          <a:off x="668427" y="1443777"/>
          <a:ext cx="7005051" cy="242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946"/>
                <a:gridCol w="2413001"/>
                <a:gridCol w="1818104"/>
              </a:tblGrid>
              <a:tr h="29489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Here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</a:t>
                      </a:r>
                      <a:b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Here (%)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1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2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3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4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5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 Data Here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746885" y="4245668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505574" y="4839271"/>
            <a:ext cx="927193" cy="116426"/>
          </a:xfrm>
        </p:spPr>
        <p:txBody>
          <a:bodyPr/>
          <a:lstStyle/>
          <a:p>
            <a:fld id="{EC20CAC3-E4EA-48DC-9056-DDA4E15BD6A3}" type="datetime1">
              <a:rPr lang="en-US" smtClean="0"/>
              <a:pPr/>
              <a:t>9/28/16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985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Bar Chart 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31711415"/>
              </p:ext>
            </p:extLst>
          </p:nvPr>
        </p:nvGraphicFramePr>
        <p:xfrm>
          <a:off x="2056635" y="1075135"/>
          <a:ext cx="672224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2727165" y="4245668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505574" y="4839271"/>
            <a:ext cx="927193" cy="116426"/>
          </a:xfrm>
        </p:spPr>
        <p:txBody>
          <a:bodyPr/>
          <a:lstStyle/>
          <a:p>
            <a:fld id="{EC20CAC3-E4EA-48DC-9056-DDA4E15BD6A3}" type="datetime1">
              <a:rPr lang="en-US" smtClean="0"/>
              <a:pPr/>
              <a:t>9/28/16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019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9" y="704409"/>
            <a:ext cx="8089901" cy="2763834"/>
          </a:xfrm>
        </p:spPr>
        <p:txBody>
          <a:bodyPr/>
          <a:lstStyle/>
          <a:p>
            <a:r>
              <a:rPr lang="en-US" dirty="0" smtClean="0"/>
              <a:t>	The following five pages are </a:t>
            </a:r>
            <a:br>
              <a:rPr lang="en-US" dirty="0" smtClean="0"/>
            </a:br>
            <a:r>
              <a:rPr lang="en-US" dirty="0" smtClean="0"/>
              <a:t>for Internal and External </a:t>
            </a:r>
            <a:br>
              <a:rPr lang="en-US" dirty="0" smtClean="0"/>
            </a:br>
            <a:r>
              <a:rPr lang="en-US" dirty="0" smtClean="0"/>
              <a:t>Co-Branding. Please choose </a:t>
            </a:r>
            <a:br>
              <a:rPr lang="en-US" dirty="0" smtClean="0"/>
            </a:br>
            <a:r>
              <a:rPr lang="en-US" dirty="0" smtClean="0"/>
              <a:t>the appropriate layout.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1682" y="4839271"/>
            <a:ext cx="927193" cy="116426"/>
          </a:xfrm>
        </p:spPr>
        <p:txBody>
          <a:bodyPr/>
          <a:lstStyle/>
          <a:p>
            <a:fld id="{EE48DF99-9B21-4615-BD0C-EA54E52FF7A1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342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1645788"/>
            <a:ext cx="6576108" cy="652743"/>
          </a:xfrm>
        </p:spPr>
        <p:txBody>
          <a:bodyPr/>
          <a:lstStyle/>
          <a:p>
            <a:r>
              <a:rPr lang="en-US" smtClean="0"/>
              <a:t>Internal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769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1973886"/>
            <a:ext cx="6595720" cy="652743"/>
          </a:xfrm>
        </p:spPr>
        <p:txBody>
          <a:bodyPr/>
          <a:lstStyle/>
          <a:p>
            <a:r>
              <a:rPr lang="en-US" smtClean="0"/>
              <a:t>Internal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381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1973886"/>
            <a:ext cx="6595720" cy="652743"/>
          </a:xfrm>
        </p:spPr>
        <p:txBody>
          <a:bodyPr/>
          <a:lstStyle/>
          <a:p>
            <a:r>
              <a:rPr lang="en-US" smtClean="0"/>
              <a:t>External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516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1645788"/>
            <a:ext cx="6576108" cy="652743"/>
          </a:xfrm>
        </p:spPr>
        <p:txBody>
          <a:bodyPr/>
          <a:lstStyle/>
          <a:p>
            <a:r>
              <a:rPr lang="en-US" smtClean="0"/>
              <a:t>External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530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1973886"/>
            <a:ext cx="6595720" cy="652743"/>
          </a:xfrm>
        </p:spPr>
        <p:txBody>
          <a:bodyPr/>
          <a:lstStyle/>
          <a:p>
            <a:r>
              <a:rPr lang="en-US" smtClean="0"/>
              <a:t>External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895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1645788"/>
            <a:ext cx="6576108" cy="652743"/>
          </a:xfrm>
        </p:spPr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421087-DDC5-45BA-83BF-D31161591DD0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928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9" y="1369207"/>
            <a:ext cx="8089901" cy="2099036"/>
          </a:xfrm>
        </p:spPr>
        <p:txBody>
          <a:bodyPr/>
          <a:lstStyle/>
          <a:p>
            <a:r>
              <a:rPr lang="en-US" dirty="0" smtClean="0"/>
              <a:t>	The following four pages are Closing slides. Please choose one to end your presentation.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505574" y="4839271"/>
            <a:ext cx="927193" cy="116426"/>
          </a:xfrm>
        </p:spPr>
        <p:txBody>
          <a:bodyPr/>
          <a:lstStyle/>
          <a:p>
            <a:fld id="{EC20CAC3-E4EA-48DC-9056-DDA4E15BD6A3}" type="datetime1">
              <a:rPr lang="en-US" smtClean="0"/>
              <a:pPr/>
              <a:t>9/28/16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422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UCSF is driven by the idea that great breakthroughs are achieved when the best research, the best education and the best patient care converge.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7461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833976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1645788"/>
            <a:ext cx="6576108" cy="652743"/>
          </a:xfrm>
        </p:spPr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AC01D0-7950-45B8-BFEF-BB2E7668D00D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265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1645788"/>
            <a:ext cx="6576108" cy="652743"/>
          </a:xfrm>
        </p:spPr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EEE148-B9D4-4855-B210-F10E62FC9A55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359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1645788"/>
            <a:ext cx="6576108" cy="652743"/>
          </a:xfrm>
        </p:spPr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5CA7C2-52DB-4443-AC8E-4C7B4AA52BF6}" type="datetime1">
              <a:rPr lang="en-US" smtClean="0"/>
              <a:pPr/>
              <a:t>9/28/16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63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set up to be utilized for a quote, using photography.”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939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9" y="207563"/>
            <a:ext cx="8089901" cy="3428631"/>
          </a:xfrm>
        </p:spPr>
        <p:txBody>
          <a:bodyPr/>
          <a:lstStyle/>
          <a:p>
            <a:r>
              <a:rPr lang="en-US" dirty="0" smtClean="0"/>
              <a:t>“This page is another option should you wish to utilize a quote as a stand-alone slide within your presentation. The rest is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548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Author’s Name Here</a:t>
            </a:r>
          </a:p>
          <a:p>
            <a:r>
              <a:rPr lang="en-US" dirty="0" smtClean="0"/>
              <a:t>Position Title Here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6339" y="207563"/>
            <a:ext cx="8089901" cy="3428631"/>
          </a:xfrm>
        </p:spPr>
        <p:txBody>
          <a:bodyPr/>
          <a:lstStyle/>
          <a:p>
            <a:r>
              <a:rPr lang="en-US" dirty="0" smtClean="0"/>
              <a:t>“This page is another option should you wish to utilize a quote as a stand-alone slide within your presentation. The rest is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931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13012</TotalTime>
  <Words>986</Words>
  <Application>Microsoft Macintosh PowerPoint</Application>
  <PresentationFormat>On-screen Show (16:9)</PresentationFormat>
  <Paragraphs>226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UCSF PPT Template-Blue</vt:lpstr>
      <vt:lpstr>UCSF PPT Template-Blue Bar</vt:lpstr>
      <vt:lpstr>Title Garamond – 38pt font</vt:lpstr>
      <vt:lpstr>Title Garamond – 38pt font</vt:lpstr>
      <vt:lpstr>Title Garamond – 38pt font</vt:lpstr>
      <vt:lpstr>Title Garamond – 38pt font</vt:lpstr>
      <vt:lpstr>Title Garamond – 38pt font</vt:lpstr>
      <vt:lpstr>Title Garamond – 38pt font</vt:lpstr>
      <vt:lpstr>“This page is set up to be utilized for a quote, using photography.”</vt:lpstr>
      <vt:lpstr>“This page is another option should you wish to utilize a quote as a stand-alone slide within your presentation. The rest is lorem ipsum. </vt:lpstr>
      <vt:lpstr>“This page is another option should you wish to utilize a quote as a stand-alone slide within your presentation. The rest is lorem ipsum. </vt:lpstr>
      <vt:lpstr>Title Garamond – 36pt font</vt:lpstr>
      <vt:lpstr>Title Garamond – 36pt font</vt:lpstr>
      <vt:lpstr>Title Garamond – 36pt font</vt:lpstr>
      <vt:lpstr>Title Garamond – 36pt font</vt:lpstr>
      <vt:lpstr>Title Garamond – 36pt font</vt:lpstr>
      <vt:lpstr> The following slides use a navy blue footer bar. Please do not mix with other bullet slide backgrounds.</vt:lpstr>
      <vt:lpstr>Title Garamond – 38pt font</vt:lpstr>
      <vt:lpstr>“This page is set up to be utilized for a quote, using photography.”</vt:lpstr>
      <vt:lpstr>“This page is another option should you wish to utilize a quote as a stand-alone slide within your presentation. The rest is lorem ipsum. </vt:lpstr>
      <vt:lpstr>“This page is another option should you wish to utilize a quote as a stand-alone slide within your presentation. The rest is lorem ipsum. </vt:lpstr>
      <vt:lpstr>Title Garamond – 36pt font</vt:lpstr>
      <vt:lpstr>Title Garamond – 36pt font</vt:lpstr>
      <vt:lpstr>Title Garamond – 36pt font</vt:lpstr>
      <vt:lpstr>Title Garamond – 36pt font</vt:lpstr>
      <vt:lpstr> The following five pages are  for Internal and External  Co-Branding. Please choose  the appropriate layout.</vt:lpstr>
      <vt:lpstr>Internal Co-Branding – 38pt font</vt:lpstr>
      <vt:lpstr>Internal Co-Branding – 38pt font</vt:lpstr>
      <vt:lpstr>External Co-Branding – 38pt font</vt:lpstr>
      <vt:lpstr>External Co-Branding – 38pt font</vt:lpstr>
      <vt:lpstr>External Co-Branding – 38pt font</vt:lpstr>
      <vt:lpstr> The following four pages are Closing slides. Please choose one to end your presentation.</vt:lpstr>
      <vt:lpstr>PowerPoint Presentation</vt:lpstr>
      <vt:lpstr>PowerPoint Presentation</vt:lpstr>
      <vt:lpstr>PowerPoint Presentation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Peter Nam</cp:lastModifiedBy>
  <cp:revision>288</cp:revision>
  <dcterms:created xsi:type="dcterms:W3CDTF">2012-05-07T17:59:34Z</dcterms:created>
  <dcterms:modified xsi:type="dcterms:W3CDTF">2016-09-28T20:52:48Z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