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4"/>
    <p:sldMasterId id="2147483971" r:id="rId5"/>
  </p:sldMasterIdLst>
  <p:notesMasterIdLst>
    <p:notesMasterId r:id="rId41"/>
  </p:notesMasterIdLst>
  <p:handoutMasterIdLst>
    <p:handoutMasterId r:id="rId42"/>
  </p:handoutMasterIdLst>
  <p:sldIdLst>
    <p:sldId id="406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71" r:id="rId14"/>
    <p:sldId id="461" r:id="rId15"/>
    <p:sldId id="474" r:id="rId16"/>
    <p:sldId id="462" r:id="rId17"/>
    <p:sldId id="464" r:id="rId18"/>
    <p:sldId id="465" r:id="rId19"/>
    <p:sldId id="489" r:id="rId20"/>
    <p:sldId id="475" r:id="rId21"/>
    <p:sldId id="476" r:id="rId22"/>
    <p:sldId id="477" r:id="rId23"/>
    <p:sldId id="478" r:id="rId24"/>
    <p:sldId id="482" r:id="rId25"/>
    <p:sldId id="485" r:id="rId26"/>
    <p:sldId id="486" r:id="rId27"/>
    <p:sldId id="487" r:id="rId28"/>
    <p:sldId id="490" r:id="rId29"/>
    <p:sldId id="492" r:id="rId30"/>
    <p:sldId id="493" r:id="rId31"/>
    <p:sldId id="494" r:id="rId32"/>
    <p:sldId id="495" r:id="rId33"/>
    <p:sldId id="496" r:id="rId34"/>
    <p:sldId id="491" r:id="rId35"/>
    <p:sldId id="467" r:id="rId36"/>
    <p:sldId id="488" r:id="rId37"/>
    <p:sldId id="498" r:id="rId38"/>
    <p:sldId id="497" r:id="rId39"/>
    <p:sldId id="469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86" autoAdjust="0"/>
    <p:restoredTop sz="89011" autoAdjust="0"/>
  </p:normalViewPr>
  <p:slideViewPr>
    <p:cSldViewPr snapToGrid="0" showGuides="1">
      <p:cViewPr>
        <p:scale>
          <a:sx n="143" d="100"/>
          <a:sy n="143" d="100"/>
        </p:scale>
        <p:origin x="-2944" y="-148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2577099737533"/>
          <c:y val="0.034375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47056024"/>
        <c:axId val="-2147135320"/>
      </c:barChart>
      <c:catAx>
        <c:axId val="-2147056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147135320"/>
        <c:crosses val="autoZero"/>
        <c:auto val="1"/>
        <c:lblAlgn val="ctr"/>
        <c:lblOffset val="100"/>
        <c:noMultiLvlLbl val="0"/>
      </c:catAx>
      <c:valAx>
        <c:axId val="-214713532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147056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126017640"/>
        <c:axId val="-2126014264"/>
      </c:barChart>
      <c:catAx>
        <c:axId val="-212601764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2126014264"/>
        <c:crosses val="autoZero"/>
        <c:auto val="1"/>
        <c:lblAlgn val="ctr"/>
        <c:lblOffset val="100"/>
        <c:noMultiLvlLbl val="0"/>
      </c:catAx>
      <c:valAx>
        <c:axId val="-2126014264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1260176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2577099737533"/>
          <c:y val="0.034375"/>
          <c:w val="0.826972143607549"/>
          <c:h val="0.903021161417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10.0</c:v>
                </c:pt>
                <c:pt idx="1">
                  <c:v>80.0</c:v>
                </c:pt>
                <c:pt idx="2">
                  <c:v>35.0</c:v>
                </c:pt>
                <c:pt idx="3">
                  <c:v>20.0</c:v>
                </c:pt>
                <c:pt idx="4">
                  <c:v>8.0</c:v>
                </c:pt>
                <c:pt idx="5">
                  <c:v>30.0</c:v>
                </c:pt>
                <c:pt idx="6">
                  <c:v>200.0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4"/>
                </a:bgClr>
              </a:pattFill>
              <a:effectLst/>
            </c:spPr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6">
                  <c:v>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41940728"/>
        <c:axId val="-2141946888"/>
      </c:barChart>
      <c:catAx>
        <c:axId val="-2141940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en-US"/>
          </a:p>
        </c:txPr>
        <c:crossAx val="-2141946888"/>
        <c:crosses val="autoZero"/>
        <c:auto val="1"/>
        <c:lblAlgn val="ctr"/>
        <c:lblOffset val="100"/>
        <c:noMultiLvlLbl val="0"/>
      </c:catAx>
      <c:valAx>
        <c:axId val="-21419468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141940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75634610379"/>
          <c:y val="0.06875"/>
          <c:w val="0.813121816537345"/>
          <c:h val="0.840521161417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rgbClr val="FFFFFF"/>
                    </a:solidFill>
                    <a:latin typeface="+mj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0.117</c:v>
                </c:pt>
                <c:pt idx="2">
                  <c:v>0.222</c:v>
                </c:pt>
                <c:pt idx="3">
                  <c:v>0.24</c:v>
                </c:pt>
                <c:pt idx="4">
                  <c:v>0.396</c:v>
                </c:pt>
                <c:pt idx="5">
                  <c:v>0.262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accent2"/>
                </a:bgClr>
              </a:pattFill>
              <a:effectLst/>
            </c:spPr>
          </c:dPt>
          <c:cat>
            <c:strRef>
              <c:f>Sheet1!$A$2:$A$7</c:f>
              <c:strCache>
                <c:ptCount val="6"/>
                <c:pt idx="0">
                  <c:v>Title 6</c:v>
                </c:pt>
                <c:pt idx="1">
                  <c:v>Title 5</c:v>
                </c:pt>
                <c:pt idx="2">
                  <c:v>Title 4</c:v>
                </c:pt>
                <c:pt idx="3">
                  <c:v>Title 3</c:v>
                </c:pt>
                <c:pt idx="4">
                  <c:v>Title 2</c:v>
                </c:pt>
                <c:pt idx="5">
                  <c:v>Title 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127867096"/>
        <c:axId val="-2127900936"/>
      </c:barChart>
      <c:catAx>
        <c:axId val="-212786709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en-US"/>
          </a:p>
        </c:txPr>
        <c:crossAx val="-2127900936"/>
        <c:crosses val="autoZero"/>
        <c:auto val="1"/>
        <c:lblAlgn val="ctr"/>
        <c:lblOffset val="100"/>
        <c:noMultiLvlLbl val="0"/>
      </c:catAx>
      <c:valAx>
        <c:axId val="-2127900936"/>
        <c:scaling>
          <c:orientation val="minMax"/>
          <c:max val="0.5"/>
        </c:scaling>
        <c:delete val="0"/>
        <c:axPos val="b"/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000" b="0" i="0">
                <a:latin typeface="+mj-lt"/>
              </a:defRPr>
            </a:pPr>
            <a:endParaRPr lang="en-US"/>
          </a:p>
        </c:txPr>
        <c:crossAx val="-21278670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0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1/15/19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0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1/15/19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1/15/19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1/15/19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1/15/19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1/15/19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</a:t>
            </a:r>
            <a:r>
              <a:rPr lang="en-US" baseline="0" dirty="0" smtClean="0"/>
              <a:t> your audience when choosing colors for your charts and graphs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1/15/19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1/15/19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1/15/19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1/15/19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5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.emf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jpeg"/><Relationship Id="rId5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jpeg"/><Relationship Id="rId5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.emf"/><Relationship Id="rId5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emf"/><Relationship Id="rId5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pn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.emf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7" name="Picture 6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3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5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ld 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880"/>
            <a:ext cx="9144000" cy="6863880"/>
            <a:chOff x="0" y="-5880"/>
            <a:chExt cx="9144000" cy="6863880"/>
          </a:xfrm>
        </p:grpSpPr>
        <p:pic>
          <p:nvPicPr>
            <p:cNvPr id="8" name="Picture 7" descr="TiaClaireStudio-36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081600"/>
              <a:ext cx="6415694" cy="3776400"/>
            </a:xfrm>
            <a:prstGeom prst="rect">
              <a:avLst/>
            </a:prstGeom>
          </p:spPr>
        </p:pic>
        <p:pic>
          <p:nvPicPr>
            <p:cNvPr id="9" name="Picture 8" descr="Hess_Christopher-105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1988" y="3695476"/>
              <a:ext cx="2742012" cy="3162524"/>
            </a:xfrm>
            <a:prstGeom prst="rect">
              <a:avLst/>
            </a:prstGeom>
          </p:spPr>
        </p:pic>
        <p:pic>
          <p:nvPicPr>
            <p:cNvPr id="10" name="Picture 9" descr="R-NIR-267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3505200" y="0"/>
              <a:ext cx="5638800" cy="3738418"/>
            </a:xfrm>
            <a:prstGeom prst="rect">
              <a:avLst/>
            </a:prstGeom>
          </p:spPr>
        </p:pic>
        <p:pic>
          <p:nvPicPr>
            <p:cNvPr id="12" name="Picture 11" descr="RMB-mri-378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73"/>
            <a:stretch/>
          </p:blipFill>
          <p:spPr>
            <a:xfrm flipH="1">
              <a:off x="0" y="-5880"/>
              <a:ext cx="4978400" cy="3124200"/>
            </a:xfrm>
            <a:prstGeom prst="rect">
              <a:avLst/>
            </a:prstGeom>
          </p:spPr>
        </p:pic>
      </p:grpSp>
      <p:pic>
        <p:nvPicPr>
          <p:cNvPr id="7" name="Picture 6" descr="RMB-mri-378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826650" cy="3077430"/>
          </a:xfrm>
          <a:prstGeom prst="rect">
            <a:avLst/>
          </a:prstGeom>
        </p:spPr>
      </p:pic>
      <p:pic>
        <p:nvPicPr>
          <p:cNvPr id="5" name="Picture 4" descr="Tia&amp;ClaireStudio-36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06904"/>
            <a:ext cx="6391518" cy="375109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ess, Christopher-105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4" y="3723355"/>
            <a:ext cx="2732566" cy="3134645"/>
          </a:xfrm>
          <a:prstGeom prst="rect">
            <a:avLst/>
          </a:prstGeom>
        </p:spPr>
      </p:pic>
      <p:pic>
        <p:nvPicPr>
          <p:cNvPr id="4" name="Picture 3" descr="R-NIR-267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4" y="0"/>
            <a:ext cx="2732566" cy="3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IMAGES 2016 page 7 dual energy CT for gout at UCSF Article 1 Figure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450" y="1"/>
            <a:ext cx="9158450" cy="6858000"/>
          </a:xfrm>
          <a:prstGeom prst="rect">
            <a:avLst/>
          </a:prstGeom>
        </p:spPr>
      </p:pic>
      <p:pic>
        <p:nvPicPr>
          <p:cNvPr id="5" name="Picture 4" descr="Vibrant dual energy CT for gout at UCSF Article 1 Figure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9144002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8" y="703755"/>
            <a:ext cx="2942020" cy="4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R-NIR-26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/>
          <a:stretch/>
        </p:blipFill>
        <p:spPr>
          <a:xfrm>
            <a:off x="-579495" y="-1"/>
            <a:ext cx="9723495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861718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839945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861718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839945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861718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6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35126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5254405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1" name="Picture 10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R-NIR-27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CSF R&amp;Ilogo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694997"/>
            <a:ext cx="4114800" cy="685800"/>
          </a:xfrm>
          <a:prstGeom prst="rect">
            <a:avLst/>
          </a:prstGeom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12505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5131784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1" name="Picture 10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2017-03-29 - XA-8 - 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Parnassus Lobby 2018 brighter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226"/>
            <a:ext cx="9282494" cy="69492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UCSFMay2017TandCStudio-2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25" y="89648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R-NIR-3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08"/>
            <a:ext cx="9144000" cy="6858000"/>
          </a:xfrm>
          <a:prstGeom prst="rect">
            <a:avLst/>
          </a:prstGeom>
        </p:spPr>
      </p:pic>
      <p:pic>
        <p:nvPicPr>
          <p:cNvPr id="11" name="Picture 10" descr="R-NIR-36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2017-03-29 - XA-8 - 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RMB-mri-49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217" y="385588"/>
            <a:ext cx="7901784" cy="5138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ncoming Radiology Fellows 2018 by E Fall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17352" y="366729"/>
            <a:ext cx="4026645" cy="5154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Parnassus Lobby 2018 brighter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226"/>
            <a:ext cx="9282494" cy="6949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UCSFMay2017TandCStudio-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 descr="R-NIR-32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R-NIR-36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pe mri blu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30915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0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11" name="Picture 10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5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 bwMode="invGray">
          <a:xfrm>
            <a:off x="0" y="0"/>
            <a:ext cx="3962400" cy="6858000"/>
          </a:xfrm>
          <a:prstGeom prst="rect">
            <a:avLst/>
          </a:prstGeom>
          <a:solidFill>
            <a:srgbClr val="000000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Radiology-5-11-720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16"/>
          <a:stretch/>
        </p:blipFill>
        <p:spPr>
          <a:xfrm>
            <a:off x="283583" y="0"/>
            <a:ext cx="886041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 userDrawn="1"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InfoGraphic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7" t="6607" r="6485" b="25530"/>
          <a:stretch/>
        </p:blipFill>
        <p:spPr>
          <a:xfrm>
            <a:off x="271254" y="875359"/>
            <a:ext cx="8757635" cy="50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42927" y="2710126"/>
            <a:ext cx="6015504" cy="9674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4" y="3866694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ca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21" y="912507"/>
            <a:ext cx="3081528" cy="51358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auto">
          <a:xfrm>
            <a:off x="909691" y="3979753"/>
            <a:ext cx="770132" cy="1980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"/>
                <a:cs typeface="HelveticaNeueLT Std"/>
              </a:rPr>
              <a:t>Parnassus</a:t>
            </a: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909691" y="3559528"/>
            <a:ext cx="1449789" cy="1980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"/>
                <a:cs typeface="HelveticaNeueLT Std"/>
              </a:rPr>
              <a:t>Montgomery Street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909691" y="2859154"/>
            <a:ext cx="843729" cy="1980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400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NeueLT Std"/>
                <a:cs typeface="HelveticaNeueLT Std"/>
              </a:rPr>
              <a:t>Mount Zion</a:t>
            </a:r>
          </a:p>
        </p:txBody>
      </p:sp>
      <p:pic>
        <p:nvPicPr>
          <p:cNvPr id="20" name="Picture 19" descr="benioffchildrenshospital-oakland (1)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15" y="2653258"/>
            <a:ext cx="2802256" cy="1822741"/>
          </a:xfrm>
          <a:prstGeom prst="rect">
            <a:avLst/>
          </a:prstGeom>
        </p:spPr>
      </p:pic>
      <p:pic>
        <p:nvPicPr>
          <p:cNvPr id="21" name="Picture 20" descr="china-basin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485" y="687992"/>
            <a:ext cx="2801499" cy="1690729"/>
          </a:xfrm>
          <a:prstGeom prst="rect">
            <a:avLst/>
          </a:prstGeom>
        </p:spPr>
      </p:pic>
      <p:pic>
        <p:nvPicPr>
          <p:cNvPr id="22" name="Picture 21" descr="location-parnassus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15" y="4758103"/>
            <a:ext cx="2801499" cy="1815777"/>
          </a:xfrm>
          <a:prstGeom prst="rect">
            <a:avLst/>
          </a:prstGeom>
        </p:spPr>
      </p:pic>
      <p:pic>
        <p:nvPicPr>
          <p:cNvPr id="23" name="Picture 22" descr="location-zion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485" y="2653258"/>
            <a:ext cx="2801499" cy="1820543"/>
          </a:xfrm>
          <a:prstGeom prst="rect">
            <a:avLst/>
          </a:prstGeom>
        </p:spPr>
      </p:pic>
      <p:pic>
        <p:nvPicPr>
          <p:cNvPr id="24" name="Picture 23" descr="MissionBay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6"/>
          <a:stretch/>
        </p:blipFill>
        <p:spPr>
          <a:xfrm>
            <a:off x="6356864" y="688737"/>
            <a:ext cx="2801499" cy="1683940"/>
          </a:xfrm>
          <a:prstGeom prst="rect">
            <a:avLst/>
          </a:prstGeom>
        </p:spPr>
      </p:pic>
      <p:pic>
        <p:nvPicPr>
          <p:cNvPr id="25" name="Picture 24" descr="Zuckerberg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9"/>
          <a:stretch/>
        </p:blipFill>
        <p:spPr>
          <a:xfrm>
            <a:off x="3346485" y="4758103"/>
            <a:ext cx="2796461" cy="1813036"/>
          </a:xfrm>
          <a:prstGeom prst="rect">
            <a:avLst/>
          </a:prstGeom>
        </p:spPr>
      </p:pic>
      <p:pic>
        <p:nvPicPr>
          <p:cNvPr id="26" name="Picture 25" descr="VA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865" y="4758103"/>
            <a:ext cx="2801499" cy="1808207"/>
          </a:xfrm>
          <a:prstGeom prst="rect">
            <a:avLst/>
          </a:prstGeom>
        </p:spPr>
      </p:pic>
      <p:pic>
        <p:nvPicPr>
          <p:cNvPr id="27" name="Picture 26" descr="MontBldg.tif"/>
          <p:cNvPicPr>
            <a:picLocks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735" y="2653258"/>
            <a:ext cx="2801628" cy="1792710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 bwMode="auto">
          <a:xfrm>
            <a:off x="6356864" y="443180"/>
            <a:ext cx="864402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Mission Bay</a:t>
            </a:r>
          </a:p>
        </p:txBody>
      </p:sp>
      <p:sp>
        <p:nvSpPr>
          <p:cNvPr id="29" name="TextBox 28"/>
          <p:cNvSpPr txBox="1"/>
          <p:nvPr userDrawn="1"/>
        </p:nvSpPr>
        <p:spPr bwMode="auto">
          <a:xfrm>
            <a:off x="3346485" y="443180"/>
            <a:ext cx="910506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China  Basin</a:t>
            </a:r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3346485" y="2412013"/>
            <a:ext cx="820738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Mount Zion</a:t>
            </a:r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6356864" y="2412013"/>
            <a:ext cx="1397819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Montgomery Street</a:t>
            </a:r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321995" y="2412013"/>
            <a:ext cx="602729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Oakland</a:t>
            </a:r>
          </a:p>
        </p:txBody>
      </p:sp>
      <p:sp>
        <p:nvSpPr>
          <p:cNvPr id="33" name="TextBox 32"/>
          <p:cNvSpPr txBox="1"/>
          <p:nvPr userDrawn="1"/>
        </p:nvSpPr>
        <p:spPr bwMode="auto">
          <a:xfrm>
            <a:off x="3346485" y="4519233"/>
            <a:ext cx="531145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chemeClr val="bg1"/>
                </a:solidFill>
                <a:latin typeface="HelveticaNeueLT Std Lt"/>
                <a:cs typeface="HelveticaNeueLT Std Lt"/>
              </a:rPr>
              <a:t>ZSFGH</a:t>
            </a:r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6356864" y="4519233"/>
            <a:ext cx="1346522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VA Medical Center</a:t>
            </a:r>
          </a:p>
        </p:txBody>
      </p:sp>
      <p:sp>
        <p:nvSpPr>
          <p:cNvPr id="35" name="TextBox 34"/>
          <p:cNvSpPr txBox="1"/>
          <p:nvPr userDrawn="1"/>
        </p:nvSpPr>
        <p:spPr bwMode="auto">
          <a:xfrm>
            <a:off x="321995" y="4519233"/>
            <a:ext cx="756617" cy="20005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300" b="0" i="0" dirty="0" smtClean="0">
                <a:solidFill>
                  <a:srgbClr val="FFFFFF"/>
                </a:solidFill>
                <a:latin typeface="HelveticaNeueLT Std Lt"/>
                <a:cs typeface="HelveticaNeueLT Std Lt"/>
              </a:rPr>
              <a:t>Parnassus</a:t>
            </a:r>
          </a:p>
        </p:txBody>
      </p:sp>
    </p:spTree>
    <p:extLst>
      <p:ext uri="{BB962C8B-B14F-4D97-AF65-F5344CB8AC3E}">
        <p14:creationId xmlns:p14="http://schemas.microsoft.com/office/powerpoint/2010/main" val="34394492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UCSFMay2017TandCStudio-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5880"/>
            <a:ext cx="9144000" cy="6863880"/>
            <a:chOff x="0" y="-5880"/>
            <a:chExt cx="9144000" cy="6863880"/>
          </a:xfrm>
        </p:grpSpPr>
        <p:pic>
          <p:nvPicPr>
            <p:cNvPr id="14" name="Picture 13" descr="TiaClaireStudio-36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081600"/>
              <a:ext cx="6415694" cy="3776400"/>
            </a:xfrm>
            <a:prstGeom prst="rect">
              <a:avLst/>
            </a:prstGeom>
          </p:spPr>
        </p:pic>
        <p:pic>
          <p:nvPicPr>
            <p:cNvPr id="15" name="Picture 14" descr="Hess_Christopher-105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1988" y="3695476"/>
              <a:ext cx="2742012" cy="3162524"/>
            </a:xfrm>
            <a:prstGeom prst="rect">
              <a:avLst/>
            </a:prstGeom>
          </p:spPr>
        </p:pic>
        <p:pic>
          <p:nvPicPr>
            <p:cNvPr id="16" name="Picture 15" descr="R-NIR-267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3505200" y="0"/>
              <a:ext cx="5638800" cy="3738418"/>
            </a:xfrm>
            <a:prstGeom prst="rect">
              <a:avLst/>
            </a:prstGeom>
          </p:spPr>
        </p:pic>
        <p:pic>
          <p:nvPicPr>
            <p:cNvPr id="17" name="Picture 16" descr="RMB-mri-378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673"/>
            <a:stretch/>
          </p:blipFill>
          <p:spPr>
            <a:xfrm flipH="1">
              <a:off x="0" y="-5880"/>
              <a:ext cx="4978400" cy="3124200"/>
            </a:xfrm>
            <a:prstGeom prst="rect">
              <a:avLst/>
            </a:prstGeom>
          </p:spPr>
        </p:pic>
      </p:grpSp>
      <p:pic>
        <p:nvPicPr>
          <p:cNvPr id="18" name="Picture 17" descr="RMB-mri-378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826650" cy="3077430"/>
          </a:xfrm>
          <a:prstGeom prst="rect">
            <a:avLst/>
          </a:prstGeom>
        </p:spPr>
      </p:pic>
      <p:pic>
        <p:nvPicPr>
          <p:cNvPr id="19" name="Picture 18" descr="Tia&amp;ClaireStudio-36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06904"/>
            <a:ext cx="6391518" cy="375109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Hess, Christopher-105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4" y="3723355"/>
            <a:ext cx="2732566" cy="3134645"/>
          </a:xfrm>
          <a:prstGeom prst="rect">
            <a:avLst/>
          </a:prstGeom>
        </p:spPr>
      </p:pic>
      <p:pic>
        <p:nvPicPr>
          <p:cNvPr id="24" name="Picture 23" descr="R-NIR-267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4" y="0"/>
            <a:ext cx="2732566" cy="3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R-NIR-3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R-NIR-36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 R&amp;I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7" y="703755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pe mri blu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30915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 userDrawn="1"/>
        </p:nvSpPr>
        <p:spPr bwMode="invGray">
          <a:xfrm>
            <a:off x="0" y="0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21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UCSF R&amp;I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28D13F-054C-4170-9317-1FD7A1D5793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CSF R&amp;I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3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50.xml"/><Relationship Id="rId21" Type="http://schemas.openxmlformats.org/officeDocument/2006/relationships/theme" Target="../theme/theme2.xml"/><Relationship Id="rId22" Type="http://schemas.openxmlformats.org/officeDocument/2006/relationships/image" Target="../media/image2.emf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1/15/19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8" r:id="rId15"/>
    <p:sldLayoutId id="2147483969" r:id="rId16"/>
    <p:sldLayoutId id="2147483970" r:id="rId17"/>
    <p:sldLayoutId id="2147484018" r:id="rId18"/>
    <p:sldLayoutId id="2147484019" r:id="rId19"/>
    <p:sldLayoutId id="2147484020" r:id="rId20"/>
    <p:sldLayoutId id="2147484021" r:id="rId21"/>
    <p:sldLayoutId id="2147484022" r:id="rId22"/>
    <p:sldLayoutId id="2147484023" r:id="rId23"/>
    <p:sldLayoutId id="2147483933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41" r:id="rId3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1/15/19</a:t>
            </a:fld>
            <a:endParaRPr lang="en-US" dirty="0"/>
          </a:p>
        </p:txBody>
      </p:sp>
      <p:pic>
        <p:nvPicPr>
          <p:cNvPr id="9" name="Picture 8" descr="UCSF R&amp;Ilogo.eps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16" y="6314330"/>
            <a:ext cx="2709333" cy="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4024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4017" r:id="rId19"/>
    <p:sldLayoutId id="2147483989" r:id="rId2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9.jpg"/><Relationship Id="rId3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510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6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0678015"/>
              </p:ext>
            </p:extLst>
          </p:nvPr>
        </p:nvGraphicFramePr>
        <p:xfrm>
          <a:off x="1022684" y="1637624"/>
          <a:ext cx="65772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auto">
          <a:xfrm rot="16200000">
            <a:off x="-857676" y="3677825"/>
            <a:ext cx="3328736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50661" y="3997158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259056" y="5380151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259056" y="3936353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2081"/>
              </p:ext>
            </p:extLst>
          </p:nvPr>
        </p:nvGraphicFramePr>
        <p:xfrm>
          <a:off x="668422" y="1925036"/>
          <a:ext cx="70050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2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74688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29765049"/>
              </p:ext>
            </p:extLst>
          </p:nvPr>
        </p:nvGraphicFramePr>
        <p:xfrm>
          <a:off x="2056635" y="1433513"/>
          <a:ext cx="67222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72716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</p:spTree>
    <p:extLst>
      <p:ext uri="{BB962C8B-B14F-4D97-AF65-F5344CB8AC3E}">
        <p14:creationId xmlns:p14="http://schemas.microsoft.com/office/powerpoint/2010/main" val="1476314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1866197"/>
            <a:ext cx="8089901" cy="2758127"/>
          </a:xfrm>
        </p:spPr>
        <p:txBody>
          <a:bodyPr/>
          <a:lstStyle/>
          <a:p>
            <a:r>
              <a:rPr lang="en-US" dirty="0" smtClean="0"/>
              <a:t>	The following slides use a navy blue footer bar. Please do not mix with other bullet slide backgrounds.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6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533AFB-9E30-4E31-8C0F-7F9D4D48F3B8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52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5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505569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2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09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197167-D1D7-48FB-A8DA-86E52FECF4D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bullet point</a:t>
            </a:r>
          </a:p>
          <a:p>
            <a:pPr lvl="1"/>
            <a:r>
              <a:rPr lang="en-US" smtClean="0"/>
              <a:t>Secondary bullet point</a:t>
            </a:r>
          </a:p>
          <a:p>
            <a:pPr lvl="2"/>
            <a:r>
              <a:rPr lang="en-US" smtClean="0"/>
              <a:t>Tertiary bullet point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Introductory sentence Arial – 21pt font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Column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3481595"/>
              </p:ext>
            </p:extLst>
          </p:nvPr>
        </p:nvGraphicFramePr>
        <p:xfrm>
          <a:off x="1022684" y="1637624"/>
          <a:ext cx="65772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 rot="16200000">
            <a:off x="-857676" y="3677825"/>
            <a:ext cx="3328736" cy="1974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+mj-lt"/>
              </a:rPr>
              <a:t>Frequency Axis Label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50661" y="3997158"/>
            <a:ext cx="274052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7259056" y="5380151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259056" y="3936353"/>
            <a:ext cx="1519819" cy="279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latin typeface="+mj-lt"/>
              </a:rPr>
              <a:t>Detail Information</a:t>
            </a:r>
            <a:br>
              <a:rPr lang="en-US" sz="1000" dirty="0" smtClean="0">
                <a:latin typeface="+mj-lt"/>
              </a:rPr>
            </a:br>
            <a:r>
              <a:rPr lang="en-US" sz="1000" dirty="0" smtClean="0">
                <a:latin typeface="+mj-lt"/>
              </a:rPr>
              <a:t>Here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684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Table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56396"/>
              </p:ext>
            </p:extLst>
          </p:nvPr>
        </p:nvGraphicFramePr>
        <p:xfrm>
          <a:off x="668422" y="1925036"/>
          <a:ext cx="700505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946"/>
                <a:gridCol w="2413001"/>
                <a:gridCol w="1818104"/>
              </a:tblGrid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Here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Subject Title </a:t>
                      </a:r>
                      <a:b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Here (%)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Title 6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XX%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623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Total Data Here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74688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8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36pt font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Bar Chart Sample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31711415"/>
              </p:ext>
            </p:extLst>
          </p:nvPr>
        </p:nvGraphicFramePr>
        <p:xfrm>
          <a:off x="2056635" y="1433513"/>
          <a:ext cx="67222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2727160" y="5660887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Source: Citation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01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1866197"/>
            <a:ext cx="8089901" cy="2758127"/>
          </a:xfrm>
        </p:spPr>
        <p:txBody>
          <a:bodyPr/>
          <a:lstStyle/>
          <a:p>
            <a:r>
              <a:rPr lang="en-US" dirty="0" smtClean="0"/>
              <a:t>	The following five pages are </a:t>
            </a:r>
            <a:br>
              <a:rPr lang="en-US" dirty="0" smtClean="0"/>
            </a:br>
            <a:r>
              <a:rPr lang="en-US" dirty="0" smtClean="0"/>
              <a:t>for Internal and External </a:t>
            </a:r>
            <a:br>
              <a:rPr lang="en-US" dirty="0" smtClean="0"/>
            </a:br>
            <a:r>
              <a:rPr lang="en-US" dirty="0" smtClean="0"/>
              <a:t>Co-Branding. Please choose </a:t>
            </a:r>
            <a:br>
              <a:rPr lang="en-US" dirty="0" smtClean="0"/>
            </a:br>
            <a:r>
              <a:rPr lang="en-US" dirty="0" smtClean="0"/>
              <a:t>the appropriate layout.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1677" y="6452360"/>
            <a:ext cx="927193" cy="155235"/>
          </a:xfrm>
        </p:spPr>
        <p:txBody>
          <a:bodyPr/>
          <a:lstStyle/>
          <a:p>
            <a:fld id="{EE48DF99-9B21-4615-BD0C-EA54E52FF7A1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4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6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8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6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30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Co-Branding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89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421087-DDC5-45BA-83BF-D31161591DD0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2530994"/>
            <a:ext cx="8089901" cy="2093330"/>
          </a:xfrm>
        </p:spPr>
        <p:txBody>
          <a:bodyPr/>
          <a:lstStyle/>
          <a:p>
            <a:r>
              <a:rPr lang="en-US" dirty="0" smtClean="0"/>
              <a:t>	The following four pages are Closing slides. Please choose one to end your presentation.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05569" y="6452360"/>
            <a:ext cx="927193" cy="155235"/>
          </a:xfrm>
        </p:spPr>
        <p:txBody>
          <a:bodyPr/>
          <a:lstStyle/>
          <a:p>
            <a:fld id="{EC20CAC3-E4EA-48DC-9056-DDA4E15BD6A3}" type="datetime1">
              <a:rPr lang="en-US" smtClean="0"/>
              <a:pPr/>
              <a:t>1/15/19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2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UCSF is driven by the idea that great breakthroughs are achieved when the best research, the best education and the best patient care converge.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quick-fa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13712"/>
            <a:ext cx="9133585" cy="51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6242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33976"/>
      </p:ext>
    </p:extLst>
  </p:cSld>
  <p:clrMapOvr>
    <a:masterClrMapping/>
  </p:clrMapOvr>
  <p:transition xmlns:p14="http://schemas.microsoft.com/office/powerpoint/2010/main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AC01D0-7950-45B8-BFEF-BB2E7668D00D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6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EEE148-B9D4-4855-B210-F10E62FC9A55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5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Garamond – 38pt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Subtitle Garamond Italic – 38pt font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CA7C2-52DB-4443-AC8E-4C7B4AA52BF6}" type="datetime1">
              <a:rPr lang="en-US" smtClean="0"/>
              <a:pPr/>
              <a:t>1/15/19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br>
              <a:rPr lang="en-US" smtClean="0"/>
            </a:br>
            <a:r>
              <a:rPr lang="en-US" smtClean="0"/>
              <a:t>Office or Department Name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set up to be utilized for a quote, using photography.”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3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“This page is another option should you wish to utilize a quote as a stand-alone slide within your presentation. The rest is lorem ipsum. Ut enim ad minim et venium, quis nostrud.”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Author’s Name Here</a:t>
            </a:r>
          </a:p>
          <a:p>
            <a:r>
              <a:rPr lang="en-US" smtClean="0"/>
              <a:t>Position Title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 page is another option should you wish to utilize a quote as a stand-alone slide within your presentation. The rest is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Author’s Name Here</a:t>
            </a:r>
          </a:p>
          <a:p>
            <a:r>
              <a:rPr lang="en-US" dirty="0" smtClean="0"/>
              <a:t>Position Title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93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24097</TotalTime>
  <Words>1048</Words>
  <Application>Microsoft Macintosh PowerPoint</Application>
  <PresentationFormat>On-screen Show (4:3)</PresentationFormat>
  <Paragraphs>229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UCSF PPT Template-Blue</vt:lpstr>
      <vt:lpstr>UCSF PPT Template-Blue Bar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36pt font</vt:lpstr>
      <vt:lpstr>Title Garamond – 36pt font</vt:lpstr>
      <vt:lpstr>Title Garamond – 36pt font</vt:lpstr>
      <vt:lpstr>Title Garamond – 36pt font</vt:lpstr>
      <vt:lpstr>Title Garamond – 36pt font</vt:lpstr>
      <vt:lpstr> The following slides use a navy blue footer bar. Please do not mix with other bullet slide backgrounds.</vt:lpstr>
      <vt:lpstr>Title Garamond – 38pt font</vt:lpstr>
      <vt:lpstr>“This page is set up to be utilized for a quote, using photography.”</vt:lpstr>
      <vt:lpstr>“This page is another option should you wish to utilize a quote as a stand-alone slide within your presentation. The rest is lorem ipsum. Ut enim ad minim et venium, quis nostrud.”</vt:lpstr>
      <vt:lpstr>“This page is another option should you wish to utilize a quote as a stand-alone slide within your presentation. The rest is lorem ipsum. Ut enim ad minim et venium, quis nostrud.”</vt:lpstr>
      <vt:lpstr>Title Garamond – 36pt font</vt:lpstr>
      <vt:lpstr>Title Garamond – 36pt font</vt:lpstr>
      <vt:lpstr>Title Garamond – 36pt font</vt:lpstr>
      <vt:lpstr>Title Garamond – 36pt font</vt:lpstr>
      <vt:lpstr> The following five pages are  for Internal and External  Co-Branding. Please choose  the appropriate layout.</vt:lpstr>
      <vt:lpstr>Internal Co-Branding – 38pt font</vt:lpstr>
      <vt:lpstr>Internal Co-Branding – 38pt font</vt:lpstr>
      <vt:lpstr>External Co-Branding – 38pt font</vt:lpstr>
      <vt:lpstr>External Co-Branding – 38pt font</vt:lpstr>
      <vt:lpstr>External Co-Branding – 38pt font</vt:lpstr>
      <vt:lpstr> The following four pages are Closing slides. Please choose one to end your presentation.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Peter Nam</cp:lastModifiedBy>
  <cp:revision>296</cp:revision>
  <dcterms:created xsi:type="dcterms:W3CDTF">2012-05-07T17:59:34Z</dcterms:created>
  <dcterms:modified xsi:type="dcterms:W3CDTF">2019-01-16T21:34:30Z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