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2" r:id="rId4"/>
    <p:sldMasterId id="2147483971" r:id="rId5"/>
  </p:sldMasterIdLst>
  <p:notesMasterIdLst>
    <p:notesMasterId r:id="rId40"/>
  </p:notesMasterIdLst>
  <p:handoutMasterIdLst>
    <p:handoutMasterId r:id="rId41"/>
  </p:handoutMasterIdLst>
  <p:sldIdLst>
    <p:sldId id="406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71" r:id="rId14"/>
    <p:sldId id="461" r:id="rId15"/>
    <p:sldId id="474" r:id="rId16"/>
    <p:sldId id="462" r:id="rId17"/>
    <p:sldId id="464" r:id="rId18"/>
    <p:sldId id="465" r:id="rId19"/>
    <p:sldId id="489" r:id="rId20"/>
    <p:sldId id="475" r:id="rId21"/>
    <p:sldId id="476" r:id="rId22"/>
    <p:sldId id="477" r:id="rId23"/>
    <p:sldId id="478" r:id="rId24"/>
    <p:sldId id="482" r:id="rId25"/>
    <p:sldId id="485" r:id="rId26"/>
    <p:sldId id="486" r:id="rId27"/>
    <p:sldId id="487" r:id="rId28"/>
    <p:sldId id="490" r:id="rId29"/>
    <p:sldId id="492" r:id="rId30"/>
    <p:sldId id="493" r:id="rId31"/>
    <p:sldId id="494" r:id="rId32"/>
    <p:sldId id="495" r:id="rId33"/>
    <p:sldId id="496" r:id="rId34"/>
    <p:sldId id="491" r:id="rId35"/>
    <p:sldId id="467" r:id="rId36"/>
    <p:sldId id="488" r:id="rId37"/>
    <p:sldId id="469" r:id="rId38"/>
    <p:sldId id="497" r:id="rId3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8024"/>
    <a:srgbClr val="90BD31"/>
    <a:srgbClr val="18A3AC"/>
    <a:srgbClr val="178CCB"/>
    <a:srgbClr val="EC1848"/>
    <a:srgbClr val="052049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89011" autoAdjust="0"/>
  </p:normalViewPr>
  <p:slideViewPr>
    <p:cSldViewPr snapToGrid="0" showGuides="1">
      <p:cViewPr>
        <p:scale>
          <a:sx n="103" d="100"/>
          <a:sy n="103" d="100"/>
        </p:scale>
        <p:origin x="-3968" y="-1216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orient="horz" pos="231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450" y="-11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72577099737533"/>
          <c:y val="0.034375"/>
          <c:w val="0.826972143607549"/>
          <c:h val="0.9030211614173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Title 1</c:v>
                </c:pt>
                <c:pt idx="1">
                  <c:v>Title 2</c:v>
                </c:pt>
                <c:pt idx="2">
                  <c:v>Title 3</c:v>
                </c:pt>
                <c:pt idx="3">
                  <c:v>Title 4</c:v>
                </c:pt>
                <c:pt idx="4">
                  <c:v>Title 5</c:v>
                </c:pt>
                <c:pt idx="5">
                  <c:v>Title 6</c:v>
                </c:pt>
                <c:pt idx="6">
                  <c:v>Title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10.0</c:v>
                </c:pt>
                <c:pt idx="1">
                  <c:v>80.0</c:v>
                </c:pt>
                <c:pt idx="2">
                  <c:v>35.0</c:v>
                </c:pt>
                <c:pt idx="3">
                  <c:v>20.0</c:v>
                </c:pt>
                <c:pt idx="4">
                  <c:v>8.0</c:v>
                </c:pt>
                <c:pt idx="5">
                  <c:v>30.0</c:v>
                </c:pt>
                <c:pt idx="6">
                  <c:v>200.0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2"/>
                </a:bgClr>
              </a:pattFill>
              <a:effectLst/>
            </c:spPr>
          </c:dPt>
          <c:cat>
            <c:strRef>
              <c:f>Sheet1!$A$2:$A$8</c:f>
              <c:strCache>
                <c:ptCount val="7"/>
                <c:pt idx="0">
                  <c:v>Title 1</c:v>
                </c:pt>
                <c:pt idx="1">
                  <c:v>Title 2</c:v>
                </c:pt>
                <c:pt idx="2">
                  <c:v>Title 3</c:v>
                </c:pt>
                <c:pt idx="3">
                  <c:v>Title 4</c:v>
                </c:pt>
                <c:pt idx="4">
                  <c:v>Title 5</c:v>
                </c:pt>
                <c:pt idx="5">
                  <c:v>Title 6</c:v>
                </c:pt>
                <c:pt idx="6">
                  <c:v>Title 7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6">
                  <c:v>250.0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2140420728"/>
        <c:axId val="2140172648"/>
      </c:barChart>
      <c:catAx>
        <c:axId val="21404207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>
                <a:latin typeface="+mj-lt"/>
              </a:defRPr>
            </a:pPr>
            <a:endParaRPr lang="en-US"/>
          </a:p>
        </c:txPr>
        <c:crossAx val="2140172648"/>
        <c:crosses val="autoZero"/>
        <c:auto val="1"/>
        <c:lblAlgn val="ctr"/>
        <c:lblOffset val="100"/>
        <c:noMultiLvlLbl val="0"/>
      </c:catAx>
      <c:valAx>
        <c:axId val="2140172648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000" b="0" i="0">
                <a:latin typeface="+mj-lt"/>
              </a:defRPr>
            </a:pPr>
            <a:endParaRPr lang="en-US"/>
          </a:p>
        </c:txPr>
        <c:crossAx val="2140420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875634610379"/>
          <c:y val="0.06875"/>
          <c:w val="0.813121816537345"/>
          <c:h val="0.8405211614173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400" b="0">
                    <a:solidFill>
                      <a:srgbClr val="FFFFFF"/>
                    </a:solidFill>
                    <a:latin typeface="+mj-lt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Title 6</c:v>
                </c:pt>
                <c:pt idx="1">
                  <c:v>Title 5</c:v>
                </c:pt>
                <c:pt idx="2">
                  <c:v>Title 4</c:v>
                </c:pt>
                <c:pt idx="3">
                  <c:v>Title 3</c:v>
                </c:pt>
                <c:pt idx="4">
                  <c:v>Title 2</c:v>
                </c:pt>
                <c:pt idx="5">
                  <c:v>Title 1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0.08</c:v>
                </c:pt>
                <c:pt idx="1">
                  <c:v>0.117</c:v>
                </c:pt>
                <c:pt idx="2">
                  <c:v>0.222</c:v>
                </c:pt>
                <c:pt idx="3">
                  <c:v>0.24</c:v>
                </c:pt>
                <c:pt idx="4">
                  <c:v>0.396</c:v>
                </c:pt>
                <c:pt idx="5">
                  <c:v>0.262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2"/>
                </a:bgClr>
              </a:pattFill>
              <a:effectLst/>
            </c:spPr>
          </c:dPt>
          <c:cat>
            <c:strRef>
              <c:f>Sheet1!$A$2:$A$7</c:f>
              <c:strCache>
                <c:ptCount val="6"/>
                <c:pt idx="0">
                  <c:v>Title 6</c:v>
                </c:pt>
                <c:pt idx="1">
                  <c:v>Title 5</c:v>
                </c:pt>
                <c:pt idx="2">
                  <c:v>Title 4</c:v>
                </c:pt>
                <c:pt idx="3">
                  <c:v>Title 3</c:v>
                </c:pt>
                <c:pt idx="4">
                  <c:v>Title 2</c:v>
                </c:pt>
                <c:pt idx="5">
                  <c:v>Title 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0"/>
        <c:axId val="2140772056"/>
        <c:axId val="2140775384"/>
      </c:barChart>
      <c:catAx>
        <c:axId val="2140772056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2140775384"/>
        <c:crosses val="autoZero"/>
        <c:auto val="1"/>
        <c:lblAlgn val="ctr"/>
        <c:lblOffset val="100"/>
        <c:noMultiLvlLbl val="0"/>
      </c:catAx>
      <c:valAx>
        <c:axId val="2140775384"/>
        <c:scaling>
          <c:orientation val="minMax"/>
          <c:max val="0.5"/>
        </c:scaling>
        <c:delete val="0"/>
        <c:axPos val="b"/>
        <c:numFmt formatCode="0%" sourceLinked="0"/>
        <c:majorTickMark val="in"/>
        <c:minorTickMark val="none"/>
        <c:tickLblPos val="nextTo"/>
        <c:txPr>
          <a:bodyPr/>
          <a:lstStyle/>
          <a:p>
            <a:pPr>
              <a:defRPr sz="1000" b="0" i="0">
                <a:latin typeface="+mj-lt"/>
              </a:defRPr>
            </a:pPr>
            <a:endParaRPr lang="en-US"/>
          </a:p>
        </c:txPr>
        <c:crossAx val="2140772056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72577099737533"/>
          <c:y val="0.034375"/>
          <c:w val="0.826972143607549"/>
          <c:h val="0.9030211614173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Title 1</c:v>
                </c:pt>
                <c:pt idx="1">
                  <c:v>Title 2</c:v>
                </c:pt>
                <c:pt idx="2">
                  <c:v>Title 3</c:v>
                </c:pt>
                <c:pt idx="3">
                  <c:v>Title 4</c:v>
                </c:pt>
                <c:pt idx="4">
                  <c:v>Title 5</c:v>
                </c:pt>
                <c:pt idx="5">
                  <c:v>Title 6</c:v>
                </c:pt>
                <c:pt idx="6">
                  <c:v>Title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10.0</c:v>
                </c:pt>
                <c:pt idx="1">
                  <c:v>80.0</c:v>
                </c:pt>
                <c:pt idx="2">
                  <c:v>35.0</c:v>
                </c:pt>
                <c:pt idx="3">
                  <c:v>20.0</c:v>
                </c:pt>
                <c:pt idx="4">
                  <c:v>8.0</c:v>
                </c:pt>
                <c:pt idx="5">
                  <c:v>30.0</c:v>
                </c:pt>
                <c:pt idx="6">
                  <c:v>200.0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4"/>
                </a:bgClr>
              </a:pattFill>
              <a:effectLst/>
            </c:spPr>
          </c:dPt>
          <c:cat>
            <c:strRef>
              <c:f>Sheet1!$A$2:$A$8</c:f>
              <c:strCache>
                <c:ptCount val="7"/>
                <c:pt idx="0">
                  <c:v>Title 1</c:v>
                </c:pt>
                <c:pt idx="1">
                  <c:v>Title 2</c:v>
                </c:pt>
                <c:pt idx="2">
                  <c:v>Title 3</c:v>
                </c:pt>
                <c:pt idx="3">
                  <c:v>Title 4</c:v>
                </c:pt>
                <c:pt idx="4">
                  <c:v>Title 5</c:v>
                </c:pt>
                <c:pt idx="5">
                  <c:v>Title 6</c:v>
                </c:pt>
                <c:pt idx="6">
                  <c:v>Title 7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6">
                  <c:v>250.0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2140655064"/>
        <c:axId val="2140657096"/>
      </c:barChart>
      <c:catAx>
        <c:axId val="214065506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>
                <a:latin typeface="+mj-lt"/>
              </a:defRPr>
            </a:pPr>
            <a:endParaRPr lang="en-US"/>
          </a:p>
        </c:txPr>
        <c:crossAx val="2140657096"/>
        <c:crosses val="autoZero"/>
        <c:auto val="1"/>
        <c:lblAlgn val="ctr"/>
        <c:lblOffset val="100"/>
        <c:noMultiLvlLbl val="0"/>
      </c:catAx>
      <c:valAx>
        <c:axId val="214065709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000" b="0" i="0">
                <a:latin typeface="+mj-lt"/>
              </a:defRPr>
            </a:pPr>
            <a:endParaRPr lang="en-US"/>
          </a:p>
        </c:txPr>
        <c:crossAx val="2140655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875634610379"/>
          <c:y val="0.06875"/>
          <c:w val="0.813121816537345"/>
          <c:h val="0.8405211614173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400" b="0">
                    <a:solidFill>
                      <a:srgbClr val="FFFFFF"/>
                    </a:solidFill>
                    <a:latin typeface="+mj-lt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Title 6</c:v>
                </c:pt>
                <c:pt idx="1">
                  <c:v>Title 5</c:v>
                </c:pt>
                <c:pt idx="2">
                  <c:v>Title 4</c:v>
                </c:pt>
                <c:pt idx="3">
                  <c:v>Title 3</c:v>
                </c:pt>
                <c:pt idx="4">
                  <c:v>Title 2</c:v>
                </c:pt>
                <c:pt idx="5">
                  <c:v>Title 1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0.08</c:v>
                </c:pt>
                <c:pt idx="1">
                  <c:v>0.117</c:v>
                </c:pt>
                <c:pt idx="2">
                  <c:v>0.222</c:v>
                </c:pt>
                <c:pt idx="3">
                  <c:v>0.24</c:v>
                </c:pt>
                <c:pt idx="4">
                  <c:v>0.396</c:v>
                </c:pt>
                <c:pt idx="5">
                  <c:v>0.262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2"/>
                </a:bgClr>
              </a:pattFill>
              <a:effectLst/>
            </c:spPr>
          </c:dPt>
          <c:cat>
            <c:strRef>
              <c:f>Sheet1!$A$2:$A$7</c:f>
              <c:strCache>
                <c:ptCount val="6"/>
                <c:pt idx="0">
                  <c:v>Title 6</c:v>
                </c:pt>
                <c:pt idx="1">
                  <c:v>Title 5</c:v>
                </c:pt>
                <c:pt idx="2">
                  <c:v>Title 4</c:v>
                </c:pt>
                <c:pt idx="3">
                  <c:v>Title 3</c:v>
                </c:pt>
                <c:pt idx="4">
                  <c:v>Title 2</c:v>
                </c:pt>
                <c:pt idx="5">
                  <c:v>Title 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0"/>
        <c:axId val="2142170184"/>
        <c:axId val="2142188984"/>
      </c:barChart>
      <c:catAx>
        <c:axId val="2142170184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2142188984"/>
        <c:crosses val="autoZero"/>
        <c:auto val="1"/>
        <c:lblAlgn val="ctr"/>
        <c:lblOffset val="100"/>
        <c:noMultiLvlLbl val="0"/>
      </c:catAx>
      <c:valAx>
        <c:axId val="2142188984"/>
        <c:scaling>
          <c:orientation val="minMax"/>
          <c:max val="0.5"/>
        </c:scaling>
        <c:delete val="0"/>
        <c:axPos val="b"/>
        <c:numFmt formatCode="0%" sourceLinked="0"/>
        <c:majorTickMark val="in"/>
        <c:minorTickMark val="none"/>
        <c:tickLblPos val="nextTo"/>
        <c:txPr>
          <a:bodyPr/>
          <a:lstStyle/>
          <a:p>
            <a:pPr>
              <a:defRPr sz="1000" b="0" i="0">
                <a:latin typeface="+mj-lt"/>
              </a:defRPr>
            </a:pPr>
            <a:endParaRPr lang="en-US"/>
          </a:p>
        </c:txPr>
        <c:crossAx val="2142170184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9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11/30/16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9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11/30/16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11/30/16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11/30/16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11/30/16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11/30/16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-1143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Consider</a:t>
            </a:r>
            <a:r>
              <a:rPr lang="en-US" baseline="0" dirty="0" smtClean="0"/>
              <a:t> your audience when choosing colors for your charts and graphs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F64FC9CD-4121-4A33-A433-E991F084F104}" type="datetime1">
              <a:rPr lang="en-US" smtClean="0">
                <a:latin typeface="Arial" pitchFamily="34" charset="0"/>
                <a:cs typeface="Arial" pitchFamily="34" charset="0"/>
              </a:rPr>
              <a:t>11/30/16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7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11/30/16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Final boiler plate language: 2 versions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Through its singular focus on health, UCSF is leading revolutions in health.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UCSF is driven by the idea that great breakthroughs are achieved when the best research, the best education and the best patient care converge.</a:t>
            </a:r>
            <a:endParaRPr lang="en-US" smtClean="0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F81535CF-1E6D-4F58-ADCA-A0D754487971}" type="datetime1">
              <a:rPr lang="en-US" smtClean="0">
                <a:latin typeface="Arial" pitchFamily="34" charset="0"/>
                <a:cs typeface="Arial" pitchFamily="34" charset="0"/>
              </a:rPr>
              <a:t>11/30/16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0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2DCCBC-AA0F-44E9-9EDE-CB9B971EF028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4" y="4349650"/>
            <a:ext cx="6477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cs typeface="Arial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7" name="Picture 6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D8ECEF0-CB47-4EA5-B6EB-9C58888664FE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3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4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D22769-B73C-414A-8867-3CE0DE637C76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5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166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F556D52-286A-460A-8B31-C56630A107D8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2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768DDD-C57D-4775-A14F-6AFABE7D7161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0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1C2F7C-A299-487F-8450-8A4957FDF6BE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2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ld 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ld 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ld 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A6150A5-0478-4814-9F6F-313D0B0598FE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2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785492" y="756610"/>
            <a:ext cx="1345153" cy="4154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007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5297863" y="756610"/>
            <a:ext cx="76502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289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6221297" y="756610"/>
            <a:ext cx="97599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9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9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Picture 19" descr="UCSF R&amp;I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8" y="703755"/>
            <a:ext cx="2942020" cy="4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 R&amp;I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4876801" y="861718"/>
            <a:ext cx="1563518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40319" y="839945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auto">
          <a:xfrm>
            <a:off x="6688975" y="861718"/>
            <a:ext cx="81783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570536" y="839945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7802880" y="861718"/>
            <a:ext cx="97599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0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35126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5254405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 smtClean="0">
                  <a:solidFill>
                    <a:schemeClr val="bg1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1" name="Picture 10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043299" y="591021"/>
            <a:ext cx="0" cy="9601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2298281" y="742095"/>
            <a:ext cx="1487211" cy="682055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2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7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4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7" name="Picture 16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CSF R&amp;IlogoBlu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694997"/>
            <a:ext cx="4114800" cy="685800"/>
          </a:xfrm>
          <a:prstGeom prst="rect">
            <a:avLst/>
          </a:prstGeom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12505" y="591021"/>
            <a:ext cx="0" cy="1188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5131784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 smtClean="0">
                  <a:solidFill>
                    <a:schemeClr val="tx2"/>
                  </a:solidFill>
                  <a:latin typeface="+mj-lt"/>
                </a:rPr>
                <a:t>Partner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1" name="Picture 10" descr="UCSF R&amp;I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6F5B01-31EA-46FA-A31F-D71521F3C0AE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2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85481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1" name="Picture 10" descr="UCSF R&amp;I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F3927-F806-4A5F-B3A7-3A5008CDE1B8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2099"/>
            <a:ext cx="6477000" cy="4603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7" name="Picture 6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11" name="Picture 10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5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42927" y="2710126"/>
            <a:ext cx="6015504" cy="9674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4" y="3866694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cati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CSF Locations.tif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013965" y="0"/>
            <a:ext cx="6121803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UCSF Locations.tiff"/>
          <p:cNvPicPr/>
          <p:nvPr userDrawn="1"/>
        </p:nvPicPr>
        <p:blipFill rotWithShape="1">
          <a:blip r:embed="rId2">
            <a:extLst/>
          </a:blip>
          <a:srcRect l="-576" t="53698" r="68077" b="-2963"/>
          <a:stretch/>
        </p:blipFill>
        <p:spPr>
          <a:xfrm>
            <a:off x="1034528" y="2761993"/>
            <a:ext cx="1989506" cy="2533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MontBldg.tif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6" t="29706" r="10641" b="6855"/>
          <a:stretch/>
        </p:blipFill>
        <p:spPr>
          <a:xfrm>
            <a:off x="1127606" y="3149240"/>
            <a:ext cx="1896428" cy="1453387"/>
          </a:xfrm>
          <a:prstGeom prst="rect">
            <a:avLst/>
          </a:prstGeom>
        </p:spPr>
      </p:pic>
      <p:pic>
        <p:nvPicPr>
          <p:cNvPr id="12" name="UCSF Locations.tiff"/>
          <p:cNvPicPr/>
          <p:nvPr userDrawn="1"/>
        </p:nvPicPr>
        <p:blipFill rotWithShape="1">
          <a:blip r:embed="rId2">
            <a:extLst/>
          </a:blip>
          <a:srcRect l="629" t="39000" r="68021" b="48661"/>
          <a:stretch/>
        </p:blipFill>
        <p:spPr>
          <a:xfrm>
            <a:off x="1104826" y="4659742"/>
            <a:ext cx="1919208" cy="44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UCSF Locations.tiff"/>
          <p:cNvPicPr/>
          <p:nvPr userDrawn="1"/>
        </p:nvPicPr>
        <p:blipFill rotWithShape="1">
          <a:blip r:embed="rId2">
            <a:extLst/>
          </a:blip>
          <a:srcRect t="49934" r="68857" b="46439"/>
          <a:stretch/>
        </p:blipFill>
        <p:spPr>
          <a:xfrm>
            <a:off x="1071977" y="2898669"/>
            <a:ext cx="1906497" cy="1865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 userDrawn="1"/>
        </p:nvSpPr>
        <p:spPr bwMode="auto">
          <a:xfrm>
            <a:off x="1241505" y="2927143"/>
            <a:ext cx="1106951" cy="153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000" b="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Montgomery Street</a:t>
            </a:r>
          </a:p>
        </p:txBody>
      </p:sp>
      <p:sp>
        <p:nvSpPr>
          <p:cNvPr id="14" name="TextBox 13"/>
          <p:cNvSpPr txBox="1"/>
          <p:nvPr userDrawn="1"/>
        </p:nvSpPr>
        <p:spPr bwMode="auto">
          <a:xfrm>
            <a:off x="1228750" y="4702570"/>
            <a:ext cx="910506" cy="923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600" b="0" i="0" dirty="0" smtClean="0">
                <a:solidFill>
                  <a:srgbClr val="000000"/>
                </a:solidFill>
                <a:latin typeface="Helvetica Neue Medium"/>
                <a:cs typeface="Helvetica Neue Medium"/>
              </a:rPr>
              <a:t>Women’s Imaging Center</a:t>
            </a:r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4" y="586021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492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image1.pdf"/>
          <p:cNvPicPr/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3104375" y="2957062"/>
            <a:ext cx="2944694" cy="4735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7" y="703755"/>
            <a:ext cx="411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22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4" descr="UCSF R&amp;Ilog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28D28A0-0B10-49E3-B98C-F13B1597226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2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F6946C-7957-4FE0-A225-75CA733E28B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Date Placeholder 4"/>
          <p:cNvSpPr txBox="1">
            <a:spLocks/>
          </p:cNvSpPr>
          <p:nvPr userDrawn="1"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8D13F-054C-4170-9317-1FD7A1D5793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2" name="Footer Placeholder 5"/>
          <p:cNvSpPr txBox="1">
            <a:spLocks/>
          </p:cNvSpPr>
          <p:nvPr userDrawn="1"/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CSF R&amp;I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theme" Target="../theme/theme1.xml"/><Relationship Id="rId32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50.xml"/><Relationship Id="rId21" Type="http://schemas.openxmlformats.org/officeDocument/2006/relationships/theme" Target="../theme/theme2.xml"/><Relationship Id="rId22" Type="http://schemas.openxmlformats.org/officeDocument/2006/relationships/image" Target="../media/image2.emf"/><Relationship Id="rId1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473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B5EC3A-29DC-4460-AB8F-0DD1BAF5274D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8" r:id="rId15"/>
    <p:sldLayoutId id="2147483969" r:id="rId16"/>
    <p:sldLayoutId id="2147483970" r:id="rId17"/>
    <p:sldLayoutId id="2147484018" r:id="rId18"/>
    <p:sldLayoutId id="2147484019" r:id="rId19"/>
    <p:sldLayoutId id="2147484020" r:id="rId20"/>
    <p:sldLayoutId id="2147484021" r:id="rId21"/>
    <p:sldLayoutId id="2147484022" r:id="rId22"/>
    <p:sldLayoutId id="2147484023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41" r:id="rId30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11/30/16</a:t>
            </a:fld>
            <a:endParaRPr lang="en-US" dirty="0"/>
          </a:p>
        </p:txBody>
      </p:sp>
      <p:pic>
        <p:nvPicPr>
          <p:cNvPr id="9" name="Picture 8" descr="UCSF R&amp;Ilogo.eps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16" y="6314330"/>
            <a:ext cx="2709333" cy="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4024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4017" r:id="rId19"/>
    <p:sldLayoutId id="2147483989" r:id="rId20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3DF65B9-7679-47DF-9B10-A1B2EFDE3EB4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First bullet point</a:t>
            </a:r>
          </a:p>
          <a:p>
            <a:pPr lvl="1"/>
            <a:r>
              <a:rPr lang="en-US" smtClean="0"/>
              <a:t>Secondary bullet point</a:t>
            </a:r>
          </a:p>
          <a:p>
            <a:pPr lvl="2"/>
            <a:r>
              <a:rPr lang="en-US" smtClean="0"/>
              <a:t>Tertiary bullet point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Introductory sentence Arial – 21pt font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510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First bullet point</a:t>
            </a:r>
          </a:p>
          <a:p>
            <a:pPr lvl="1"/>
            <a:r>
              <a:rPr lang="en-US" smtClean="0"/>
              <a:t>Secondary bullet point</a:t>
            </a:r>
          </a:p>
          <a:p>
            <a:pPr lvl="2"/>
            <a:r>
              <a:rPr lang="en-US" smtClean="0"/>
              <a:t>Tertiary bullet point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Introductory sentence Arial – 21pt font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067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Column Chart Sample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570678015"/>
              </p:ext>
            </p:extLst>
          </p:nvPr>
        </p:nvGraphicFramePr>
        <p:xfrm>
          <a:off x="1022684" y="1637624"/>
          <a:ext cx="657726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 bwMode="auto">
          <a:xfrm rot="16200000">
            <a:off x="-857676" y="3677825"/>
            <a:ext cx="3328736" cy="19749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latin typeface="+mj-lt"/>
              </a:rPr>
              <a:t>Frequency Axis Label Here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950661" y="3997158"/>
            <a:ext cx="274052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7259056" y="5380151"/>
            <a:ext cx="1519819" cy="11285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>
                <a:latin typeface="+mj-lt"/>
              </a:rPr>
              <a:t>Source: Citation Here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7259056" y="3936353"/>
            <a:ext cx="1519819" cy="2795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>
                <a:latin typeface="+mj-lt"/>
              </a:rPr>
              <a:t>Detail Information</a:t>
            </a:r>
            <a:br>
              <a:rPr lang="en-US" sz="1000" dirty="0" smtClean="0">
                <a:latin typeface="+mj-lt"/>
              </a:rPr>
            </a:br>
            <a:r>
              <a:rPr lang="en-US" sz="1000" dirty="0" smtClean="0">
                <a:latin typeface="+mj-lt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889157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Table Chart Sample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82081"/>
              </p:ext>
            </p:extLst>
          </p:nvPr>
        </p:nvGraphicFramePr>
        <p:xfrm>
          <a:off x="668422" y="1925036"/>
          <a:ext cx="70050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946"/>
                <a:gridCol w="2413001"/>
                <a:gridCol w="1818104"/>
              </a:tblGrid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Subject Title Here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Subject Title </a:t>
                      </a:r>
                      <a:b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Here (%)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94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1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2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3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4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6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6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623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Total 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746880" y="5660887"/>
            <a:ext cx="1519819" cy="11285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>
                <a:latin typeface="+mj-lt"/>
              </a:rPr>
              <a:t>Source: Citation Here</a:t>
            </a:r>
          </a:p>
        </p:txBody>
      </p:sp>
    </p:spTree>
    <p:extLst>
      <p:ext uri="{BB962C8B-B14F-4D97-AF65-F5344CB8AC3E}">
        <p14:creationId xmlns:p14="http://schemas.microsoft.com/office/powerpoint/2010/main" val="14838282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Bar Chart Sample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529765049"/>
              </p:ext>
            </p:extLst>
          </p:nvPr>
        </p:nvGraphicFramePr>
        <p:xfrm>
          <a:off x="2056635" y="1433513"/>
          <a:ext cx="672224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2727160" y="5660887"/>
            <a:ext cx="1519819" cy="11285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>
                <a:latin typeface="+mj-lt"/>
              </a:rPr>
              <a:t>Source: Citation Here</a:t>
            </a:r>
          </a:p>
        </p:txBody>
      </p:sp>
    </p:spTree>
    <p:extLst>
      <p:ext uri="{BB962C8B-B14F-4D97-AF65-F5344CB8AC3E}">
        <p14:creationId xmlns:p14="http://schemas.microsoft.com/office/powerpoint/2010/main" val="14763147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34" y="1866197"/>
            <a:ext cx="8089901" cy="2758127"/>
          </a:xfrm>
        </p:spPr>
        <p:txBody>
          <a:bodyPr/>
          <a:lstStyle/>
          <a:p>
            <a:r>
              <a:rPr lang="en-US" dirty="0" smtClean="0"/>
              <a:t>	The following slides use a navy blue footer bar. Please do not mix with other bullet slide backgrounds.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36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533AFB-9E30-4E31-8C0F-7F9D4D48F3B8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352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“This page is set up to be utilized for a quote, using photography.”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Author’s Name Here</a:t>
            </a:r>
          </a:p>
          <a:p>
            <a:r>
              <a:rPr lang="en-US" smtClean="0"/>
              <a:t>Position Title Here</a:t>
            </a:r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853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“This page is another option should you wish to utilize a quote as a stand-alone slide within your presentation. The rest is lorem ipsum. Ut enim ad minim et venium, quis nostrud.”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Author’s Name Here</a:t>
            </a:r>
          </a:p>
          <a:p>
            <a:r>
              <a:rPr lang="en-US" smtClean="0"/>
              <a:t>Position Title Here</a:t>
            </a:r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5505569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827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“This page is another option should you wish to utilize a quote as a stand-alone slide within your presentation. The rest is lorem ipsum. Ut enim ad minim et venium, quis nostrud.”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Author’s Name Here</a:t>
            </a:r>
          </a:p>
          <a:p>
            <a:r>
              <a:rPr lang="en-US" smtClean="0"/>
              <a:t>Position Title Here</a:t>
            </a:r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095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197167-D1D7-48FB-A8DA-86E52FECF4DD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160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First bullet point</a:t>
            </a:r>
          </a:p>
          <a:p>
            <a:pPr lvl="1"/>
            <a:r>
              <a:rPr lang="en-US" smtClean="0"/>
              <a:t>Secondary bullet point</a:t>
            </a:r>
          </a:p>
          <a:p>
            <a:pPr lvl="2"/>
            <a:r>
              <a:rPr lang="en-US" smtClean="0"/>
              <a:t>Tertiary bullet point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Introductory sentence Arial – 21pt font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</p:spPr>
        <p:txBody>
          <a:bodyPr/>
          <a:lstStyle/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38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Column Chart Sample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003481595"/>
              </p:ext>
            </p:extLst>
          </p:nvPr>
        </p:nvGraphicFramePr>
        <p:xfrm>
          <a:off x="1022684" y="1637624"/>
          <a:ext cx="657726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 bwMode="auto">
          <a:xfrm rot="16200000">
            <a:off x="-857676" y="3677825"/>
            <a:ext cx="3328736" cy="19749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latin typeface="+mj-lt"/>
              </a:rPr>
              <a:t>Frequency Axis Label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950661" y="3997158"/>
            <a:ext cx="274052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7259056" y="5380151"/>
            <a:ext cx="1519819" cy="11285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>
                <a:latin typeface="+mj-lt"/>
              </a:rPr>
              <a:t>Source: Citation Here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7259056" y="3936353"/>
            <a:ext cx="1519819" cy="2795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>
                <a:latin typeface="+mj-lt"/>
              </a:rPr>
              <a:t>Detail Information</a:t>
            </a:r>
            <a:br>
              <a:rPr lang="en-US" sz="1000" dirty="0" smtClean="0">
                <a:latin typeface="+mj-lt"/>
              </a:rPr>
            </a:br>
            <a:r>
              <a:rPr lang="en-US" sz="1000" dirty="0" smtClean="0">
                <a:latin typeface="+mj-lt"/>
              </a:rPr>
              <a:t>Here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</p:spPr>
        <p:txBody>
          <a:bodyPr/>
          <a:lstStyle/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684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Table Chart Sample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656396"/>
              </p:ext>
            </p:extLst>
          </p:nvPr>
        </p:nvGraphicFramePr>
        <p:xfrm>
          <a:off x="668422" y="1925036"/>
          <a:ext cx="70050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946"/>
                <a:gridCol w="2413001"/>
                <a:gridCol w="1818104"/>
              </a:tblGrid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Subject Title Here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Subject Title </a:t>
                      </a:r>
                      <a:b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Here (%)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94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1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2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3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4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6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7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Title 6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XX%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623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Total Data Here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746880" y="5660887"/>
            <a:ext cx="1519819" cy="11285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>
                <a:latin typeface="+mj-lt"/>
              </a:rPr>
              <a:t>Source: Citation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</p:spPr>
        <p:txBody>
          <a:bodyPr/>
          <a:lstStyle/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985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36pt font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mtClean="0"/>
              <a:t>Bar Chart Sample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31711415"/>
              </p:ext>
            </p:extLst>
          </p:nvPr>
        </p:nvGraphicFramePr>
        <p:xfrm>
          <a:off x="2056635" y="1433513"/>
          <a:ext cx="672224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2727160" y="5660887"/>
            <a:ext cx="1519819" cy="11285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>
                <a:latin typeface="+mj-lt"/>
              </a:rPr>
              <a:t>Source: Citation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</p:spPr>
        <p:txBody>
          <a:bodyPr/>
          <a:lstStyle/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019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34" y="1866197"/>
            <a:ext cx="8089901" cy="2758127"/>
          </a:xfrm>
        </p:spPr>
        <p:txBody>
          <a:bodyPr/>
          <a:lstStyle/>
          <a:p>
            <a:r>
              <a:rPr lang="en-US" dirty="0" smtClean="0"/>
              <a:t>	The following five pages are </a:t>
            </a:r>
            <a:br>
              <a:rPr lang="en-US" dirty="0" smtClean="0"/>
            </a:br>
            <a:r>
              <a:rPr lang="en-US" dirty="0" smtClean="0"/>
              <a:t>for Internal and External </a:t>
            </a:r>
            <a:br>
              <a:rPr lang="en-US" dirty="0" smtClean="0"/>
            </a:br>
            <a:r>
              <a:rPr lang="en-US" dirty="0" smtClean="0"/>
              <a:t>Co-Branding. Please choose </a:t>
            </a:r>
            <a:br>
              <a:rPr lang="en-US" dirty="0" smtClean="0"/>
            </a:br>
            <a:r>
              <a:rPr lang="en-US" dirty="0" smtClean="0"/>
              <a:t>the appropriate layout.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1677" y="6452360"/>
            <a:ext cx="927193" cy="155235"/>
          </a:xfrm>
        </p:spPr>
        <p:txBody>
          <a:bodyPr/>
          <a:lstStyle/>
          <a:p>
            <a:fld id="{EE48DF99-9B21-4615-BD0C-EA54E52FF7A1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342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Internal Co-Branding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A65D26-67D5-4CD2-90EC-E629659F24B3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69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Internal Co-Branding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381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External Co-Branding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516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External Co-Branding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A65D26-67D5-4CD2-90EC-E629659F24B3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530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External Co-Branding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895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421087-DDC5-45BA-83BF-D31161591DD0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92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34" y="2530994"/>
            <a:ext cx="8089901" cy="2093330"/>
          </a:xfrm>
        </p:spPr>
        <p:txBody>
          <a:bodyPr/>
          <a:lstStyle/>
          <a:p>
            <a:r>
              <a:rPr lang="en-US" dirty="0" smtClean="0"/>
              <a:t>	The following four pages are Closing slides. Please choose one to end your presentation.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505569" y="6452360"/>
            <a:ext cx="927193" cy="155235"/>
          </a:xfrm>
        </p:spPr>
        <p:txBody>
          <a:bodyPr/>
          <a:lstStyle/>
          <a:p>
            <a:fld id="{EC20CAC3-E4EA-48DC-9056-DDA4E15BD6A3}" type="datetime1">
              <a:rPr lang="en-US" smtClean="0"/>
              <a:pPr/>
              <a:t>11/30/16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422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079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UCSF is driven by the idea that great breakthroughs are achieved when the best research, the best education and the best patient care converge.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53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746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833976"/>
      </p:ext>
    </p:extLst>
  </p:cSld>
  <p:clrMapOvr>
    <a:masterClrMapping/>
  </p:clrMapOvr>
  <p:transition xmlns:p14="http://schemas.microsoft.com/office/powerpoint/2010/main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9AC01D0-7950-45B8-BFEF-BB2E7668D00D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265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6EEE148-B9D4-4855-B210-F10E62FC9A55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359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Garamond – 38pt font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Subtitle Garamond Italic – 38pt font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95CA7C2-52DB-4443-AC8E-4C7B4AA52BF6}" type="datetime1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Presenter’s Name</a:t>
            </a:r>
            <a:br>
              <a:rPr lang="en-US" smtClean="0"/>
            </a:br>
            <a:r>
              <a:rPr lang="en-US" smtClean="0"/>
              <a:t>Office or Department Name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63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“This page is set up to be utilized for a quote, using photography.”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Author’s Name Here</a:t>
            </a:r>
          </a:p>
          <a:p>
            <a:r>
              <a:rPr lang="en-US" smtClean="0"/>
              <a:t>Position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939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“This page is another option should you wish to utilize a quote as a stand-alone slide within your presentation. The rest is lorem ipsum. Ut enim ad minim et venium, quis nostrud.”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Author’s Name Here</a:t>
            </a:r>
          </a:p>
          <a:p>
            <a:r>
              <a:rPr lang="en-US" smtClean="0"/>
              <a:t>Position Title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548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“This page is another option should you wish to utilize a quote as a stand-alone slide within your presentation. The rest is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Author’s Name Here</a:t>
            </a:r>
          </a:p>
          <a:p>
            <a:r>
              <a:rPr lang="en-US" dirty="0" smtClean="0"/>
              <a:t>Position Title Here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931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12838</TotalTime>
  <Words>1030</Words>
  <Application>Microsoft Macintosh PowerPoint</Application>
  <PresentationFormat>On-screen Show (4:3)</PresentationFormat>
  <Paragraphs>226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UCSF PPT Template-Blue</vt:lpstr>
      <vt:lpstr>UCSF PPT Template-Blue Bar</vt:lpstr>
      <vt:lpstr>Title Garamond – 38pt font</vt:lpstr>
      <vt:lpstr>Title Garamond – 38pt font</vt:lpstr>
      <vt:lpstr>Title Garamond – 38pt font</vt:lpstr>
      <vt:lpstr>Title Garamond – 38pt font</vt:lpstr>
      <vt:lpstr>Title Garamond – 38pt font</vt:lpstr>
      <vt:lpstr>Title Garamond – 38pt font</vt:lpstr>
      <vt:lpstr>“This page is set up to be utilized for a quote, using photography.”</vt:lpstr>
      <vt:lpstr>“This page is another option should you wish to utilize a quote as a stand-alone slide within your presentation. The rest is lorem ipsum. Ut enim ad minim et venium, quis nostrud.”</vt:lpstr>
      <vt:lpstr>“This page is another option should you wish to utilize a quote as a stand-alone slide within your presentation. The rest is lorem ipsum. Ut enim ad minim et venium, quis nostrud.”</vt:lpstr>
      <vt:lpstr>Title Garamond – 36pt font</vt:lpstr>
      <vt:lpstr>Title Garamond – 36pt font</vt:lpstr>
      <vt:lpstr>Title Garamond – 36pt font</vt:lpstr>
      <vt:lpstr>Title Garamond – 36pt font</vt:lpstr>
      <vt:lpstr>Title Garamond – 36pt font</vt:lpstr>
      <vt:lpstr> The following slides use a navy blue footer bar. Please do not mix with other bullet slide backgrounds.</vt:lpstr>
      <vt:lpstr>Title Garamond – 38pt font</vt:lpstr>
      <vt:lpstr>“This page is set up to be utilized for a quote, using photography.”</vt:lpstr>
      <vt:lpstr>“This page is another option should you wish to utilize a quote as a stand-alone slide within your presentation. The rest is lorem ipsum. Ut enim ad minim et venium, quis nostrud.”</vt:lpstr>
      <vt:lpstr>“This page is another option should you wish to utilize a quote as a stand-alone slide within your presentation. The rest is lorem ipsum. Ut enim ad minim et venium, quis nostrud.”</vt:lpstr>
      <vt:lpstr>Title Garamond – 36pt font</vt:lpstr>
      <vt:lpstr>Title Garamond – 36pt font</vt:lpstr>
      <vt:lpstr>Title Garamond – 36pt font</vt:lpstr>
      <vt:lpstr>Title Garamond – 36pt font</vt:lpstr>
      <vt:lpstr> The following five pages are  for Internal and External  Co-Branding. Please choose  the appropriate layout.</vt:lpstr>
      <vt:lpstr>Internal Co-Branding – 38pt font</vt:lpstr>
      <vt:lpstr>Internal Co-Branding – 38pt font</vt:lpstr>
      <vt:lpstr>External Co-Branding – 38pt font</vt:lpstr>
      <vt:lpstr>External Co-Branding – 38pt font</vt:lpstr>
      <vt:lpstr>External Co-Branding – 38pt font</vt:lpstr>
      <vt:lpstr> The following four pages are Closing slides. Please choose one to end your presentation.</vt:lpstr>
      <vt:lpstr>PowerPoint Presentation</vt:lpstr>
      <vt:lpstr>PowerPoint Presentation</vt:lpstr>
      <vt:lpstr>PowerPoint Presentation</vt:lpstr>
      <vt:lpstr>PowerPoint Presentation</vt:lpstr>
    </vt:vector>
  </TitlesOfParts>
  <Company>UCSF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Computer Support</cp:lastModifiedBy>
  <cp:revision>278</cp:revision>
  <dcterms:created xsi:type="dcterms:W3CDTF">2012-05-07T17:59:34Z</dcterms:created>
  <dcterms:modified xsi:type="dcterms:W3CDTF">2016-11-30T23:53:54Z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