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notesMasterIdLst>
    <p:notesMasterId r:id="rId12"/>
  </p:notesMasterIdLst>
  <p:sldIdLst>
    <p:sldId id="257" r:id="rId2"/>
    <p:sldId id="258" r:id="rId3"/>
    <p:sldId id="267" r:id="rId4"/>
    <p:sldId id="259" r:id="rId5"/>
    <p:sldId id="263" r:id="rId6"/>
    <p:sldId id="261" r:id="rId7"/>
    <p:sldId id="264" r:id="rId8"/>
    <p:sldId id="268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>
        <p:scale>
          <a:sx n="104" d="100"/>
          <a:sy n="104" d="100"/>
        </p:scale>
        <p:origin x="1880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0CBDE-CFC9-4C4F-A6E6-2AFC03836EA9}" type="datetimeFigureOut">
              <a:rPr lang="en-US" smtClean="0"/>
              <a:t>3/6/20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BCE62-2874-8745-9941-C11CD1732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9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267B26-8273-3F4B-A023-917CEB53D6CC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2EAC-CB39-1440-87A4-97761690CDC9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2EAC-CB39-1440-87A4-97761690CDC9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474D-3346-4F45-9DD7-B5CF7B91B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2EAC-CB39-1440-87A4-97761690CDC9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474D-3346-4F45-9DD7-B5CF7B91B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2EAC-CB39-1440-87A4-97761690CDC9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474D-3346-4F45-9DD7-B5CF7B91B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2EAC-CB39-1440-87A4-97761690CDC9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474D-3346-4F45-9DD7-B5CF7B91B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2EAC-CB39-1440-87A4-97761690CDC9}" type="datetimeFigureOut">
              <a:rPr lang="en-US" smtClean="0"/>
              <a:t>3/6/20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474D-3346-4F45-9DD7-B5CF7B91B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2EAC-CB39-1440-87A4-97761690CDC9}" type="datetimeFigureOut">
              <a:rPr lang="en-US" smtClean="0"/>
              <a:t>3/6/20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474D-3346-4F45-9DD7-B5CF7B91B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2EAC-CB39-1440-87A4-97761690CDC9}" type="datetimeFigureOut">
              <a:rPr lang="en-US" smtClean="0"/>
              <a:t>3/6/20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474D-3346-4F45-9DD7-B5CF7B91B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2EAC-CB39-1440-87A4-97761690CDC9}" type="datetimeFigureOut">
              <a:rPr lang="en-US" smtClean="0"/>
              <a:t>3/6/20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474D-3346-4F45-9DD7-B5CF7B91B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2EAC-CB39-1440-87A4-97761690CDC9}" type="datetimeFigureOut">
              <a:rPr lang="en-US" smtClean="0"/>
              <a:t>3/6/20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474D-3346-4F45-9DD7-B5CF7B91B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2EAC-CB39-1440-87A4-97761690CDC9}" type="datetimeFigureOut">
              <a:rPr lang="en-US" smtClean="0"/>
              <a:t>3/6/20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474D-3346-4F45-9DD7-B5CF7B91B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91512EAC-CB39-1440-87A4-97761690CDC9}" type="datetimeFigureOut">
              <a:rPr lang="en-US" smtClean="0"/>
              <a:pPr/>
              <a:t>3/6/20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5721474D-3346-4F45-9DD7-B5CF7B91B5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Times New Roman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itle 1"/>
          <p:cNvSpPr txBox="1">
            <a:spLocks/>
          </p:cNvSpPr>
          <p:nvPr/>
        </p:nvSpPr>
        <p:spPr bwMode="auto">
          <a:xfrm>
            <a:off x="0" y="0"/>
            <a:ext cx="9144000" cy="247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4400" dirty="0">
                <a:solidFill>
                  <a:srgbClr val="FFCC66"/>
                </a:solidFill>
              </a:rPr>
              <a:t>Coronavirus</a:t>
            </a:r>
          </a:p>
          <a:p>
            <a:pPr algn="ctr"/>
            <a:r>
              <a:rPr lang="en-US" sz="4400" dirty="0">
                <a:solidFill>
                  <a:srgbClr val="FFCC66"/>
                </a:solidFill>
              </a:rPr>
              <a:t>(COVID-19)</a:t>
            </a:r>
          </a:p>
          <a:p>
            <a:pPr algn="ctr"/>
            <a:r>
              <a:rPr lang="en-US" sz="4400" dirty="0">
                <a:solidFill>
                  <a:srgbClr val="FFCC66"/>
                </a:solidFill>
              </a:rPr>
              <a:t> Update</a:t>
            </a:r>
          </a:p>
        </p:txBody>
      </p:sp>
      <p:pic>
        <p:nvPicPr>
          <p:cNvPr id="3" name="Picture 2" descr="A picture containing photo, cake, sitting, small&#10;&#10;Description automatically generated">
            <a:extLst>
              <a:ext uri="{FF2B5EF4-FFF2-40B4-BE49-F238E27FC236}">
                <a16:creationId xmlns:a16="http://schemas.microsoft.com/office/drawing/2014/main" id="{771A1E69-5E14-9D44-8B1E-4E0643A46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72891"/>
            <a:ext cx="9144000" cy="438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90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, sitting, clock, white&#10;&#10;Description automatically generated">
            <a:extLst>
              <a:ext uri="{FF2B5EF4-FFF2-40B4-BE49-F238E27FC236}">
                <a16:creationId xmlns:a16="http://schemas.microsoft.com/office/drawing/2014/main" id="{1D6B846D-C139-8246-93E4-43421A19F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5000" cy="3754622"/>
          </a:xfrm>
          <a:prstGeom prst="rect">
            <a:avLst/>
          </a:prstGeom>
        </p:spPr>
      </p:pic>
      <p:pic>
        <p:nvPicPr>
          <p:cNvPr id="5" name="Picture 4" descr="A picture containing photo, table, plate, white&#10;&#10;Description automatically generated">
            <a:extLst>
              <a:ext uri="{FF2B5EF4-FFF2-40B4-BE49-F238E27FC236}">
                <a16:creationId xmlns:a16="http://schemas.microsoft.com/office/drawing/2014/main" id="{17E11667-1ECE-464C-978E-84361D275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001" y="3429001"/>
            <a:ext cx="5085000" cy="3429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4CECC07-7218-4641-AA67-08A1F4F0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000" y="114301"/>
            <a:ext cx="40590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UCSF case with suggestive imaging findings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9C2A2B-B2BF-334D-B91F-5C0B620774CF}"/>
              </a:ext>
            </a:extLst>
          </p:cNvPr>
          <p:cNvCxnSpPr>
            <a:cxnSpLocks/>
          </p:cNvCxnSpPr>
          <p:nvPr/>
        </p:nvCxnSpPr>
        <p:spPr>
          <a:xfrm>
            <a:off x="3534032" y="6128951"/>
            <a:ext cx="1037968" cy="0"/>
          </a:xfrm>
          <a:prstGeom prst="straightConnector1">
            <a:avLst/>
          </a:prstGeom>
          <a:ln w="76200">
            <a:solidFill>
              <a:srgbClr val="FF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F1B7ACA-9CC1-4C4A-9700-99BB68AF5254}"/>
              </a:ext>
            </a:extLst>
          </p:cNvPr>
          <p:cNvSpPr txBox="1"/>
          <p:nvPr/>
        </p:nvSpPr>
        <p:spPr>
          <a:xfrm>
            <a:off x="621904" y="5651897"/>
            <a:ext cx="28151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Note the rounded</a:t>
            </a:r>
          </a:p>
          <a:p>
            <a:pPr algn="ctr"/>
            <a:r>
              <a:rPr lang="en-US" sz="2800" dirty="0"/>
              <a:t>opacity here:</a:t>
            </a:r>
          </a:p>
        </p:txBody>
      </p:sp>
    </p:spTree>
    <p:extLst>
      <p:ext uri="{BB962C8B-B14F-4D97-AF65-F5344CB8AC3E}">
        <p14:creationId xmlns:p14="http://schemas.microsoft.com/office/powerpoint/2010/main" val="4093362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4EF86-E9D7-9046-9F67-CF56C7423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COVID-19: the key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CCCF2-07FD-364D-8676-EA3A9E1E0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69086" cy="50836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Origin: Wuhan China, November 2019</a:t>
            </a:r>
          </a:p>
          <a:p>
            <a:r>
              <a:rPr lang="en-US" dirty="0"/>
              <a:t>Incubation period: 1-27 days</a:t>
            </a:r>
          </a:p>
          <a:p>
            <a:r>
              <a:rPr lang="en-US" dirty="0"/>
              <a:t>No vaccine, no treatment</a:t>
            </a:r>
          </a:p>
          <a:p>
            <a:r>
              <a:rPr lang="en-US" dirty="0"/>
              <a:t>Mortality: 2.3-3.4%</a:t>
            </a:r>
          </a:p>
          <a:p>
            <a:pPr lvl="1"/>
            <a:r>
              <a:rPr lang="en-US" dirty="0"/>
              <a:t>SARS: 10%</a:t>
            </a:r>
          </a:p>
          <a:p>
            <a:pPr lvl="1"/>
            <a:r>
              <a:rPr lang="en-US" dirty="0"/>
              <a:t>Influenza: 0.1%</a:t>
            </a:r>
          </a:p>
          <a:p>
            <a:r>
              <a:rPr lang="en-US" dirty="0"/>
              <a:t>Virus in US for &gt;6 weeks</a:t>
            </a:r>
          </a:p>
        </p:txBody>
      </p:sp>
    </p:spTree>
    <p:extLst>
      <p:ext uri="{BB962C8B-B14F-4D97-AF65-F5344CB8AC3E}">
        <p14:creationId xmlns:p14="http://schemas.microsoft.com/office/powerpoint/2010/main" val="170688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B0919B-C7D7-5848-9365-BFE63E48F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0629"/>
            <a:ext cx="9144000" cy="51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79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E367C6-1298-624F-8AD8-AEB4462C4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29"/>
            <a:ext cx="9144000" cy="67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52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5EBCCF-6E8C-CB43-8CD4-C6D9D0BC1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4204"/>
          </a:xfrm>
        </p:spPr>
        <p:txBody>
          <a:bodyPr>
            <a:normAutofit/>
          </a:bodyPr>
          <a:lstStyle/>
          <a:p>
            <a:r>
              <a:rPr lang="en-US" sz="3600" dirty="0"/>
              <a:t>Wong et al. Radiology CT Imaging. In press.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144749F-70E9-1F47-949E-2043C9A1CA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72" t="19867" r="27024" b="30180"/>
          <a:stretch/>
        </p:blipFill>
        <p:spPr>
          <a:xfrm>
            <a:off x="702128" y="768356"/>
            <a:ext cx="7739743" cy="608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0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BF8AE72-659B-0B42-8589-5B8F8AA72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38" t="24862" r="27976" b="31308"/>
          <a:stretch/>
        </p:blipFill>
        <p:spPr>
          <a:xfrm>
            <a:off x="397328" y="753105"/>
            <a:ext cx="8349343" cy="610489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B5EBCCF-6E8C-CB43-8CD4-C6D9D0BC1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4204"/>
          </a:xfrm>
        </p:spPr>
        <p:txBody>
          <a:bodyPr>
            <a:normAutofit/>
          </a:bodyPr>
          <a:lstStyle/>
          <a:p>
            <a:r>
              <a:rPr lang="en-US" sz="3600" dirty="0"/>
              <a:t>Ng et al. Radiology CT Imaging. In press.</a:t>
            </a:r>
          </a:p>
        </p:txBody>
      </p:sp>
    </p:spTree>
    <p:extLst>
      <p:ext uri="{BB962C8B-B14F-4D97-AF65-F5344CB8AC3E}">
        <p14:creationId xmlns:p14="http://schemas.microsoft.com/office/powerpoint/2010/main" val="760093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5EBCCF-6E8C-CB43-8CD4-C6D9D0BC1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4204"/>
          </a:xfrm>
        </p:spPr>
        <p:txBody>
          <a:bodyPr>
            <a:normAutofit/>
          </a:bodyPr>
          <a:lstStyle/>
          <a:p>
            <a:r>
              <a:rPr lang="en-US" sz="3600" dirty="0"/>
              <a:t>Fang et al. Radiology. In press.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74B2F8-A5C3-8F46-88AC-9EA0A1962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62" t="28246" r="29166" b="22928"/>
          <a:stretch/>
        </p:blipFill>
        <p:spPr>
          <a:xfrm>
            <a:off x="1284514" y="882689"/>
            <a:ext cx="6803572" cy="597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6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126B3C-F7A9-5A41-8F05-25CDDBCAD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CT findings of COVID-19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AF6BF-0179-184A-B4F7-6F43FC412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8314"/>
            <a:ext cx="8229600" cy="549728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Early</a:t>
            </a:r>
          </a:p>
          <a:p>
            <a:pPr lvl="1"/>
            <a:r>
              <a:rPr lang="en-US" dirty="0"/>
              <a:t>Nonspecific findings</a:t>
            </a:r>
          </a:p>
          <a:p>
            <a:pPr lvl="1"/>
            <a:r>
              <a:rPr lang="en-US" dirty="0"/>
              <a:t>Mild patchy bilateral ground glass opacity and consolidation</a:t>
            </a:r>
          </a:p>
          <a:p>
            <a:pPr lvl="1"/>
            <a:r>
              <a:rPr lang="en-US" dirty="0"/>
              <a:t>High suspicion of COVID-19 in these cases mainly due to high pre-test probability in high risk patient (travel to high-risk area or COVID-19 contact)</a:t>
            </a:r>
          </a:p>
          <a:p>
            <a:r>
              <a:rPr lang="en-US" dirty="0"/>
              <a:t>Late</a:t>
            </a:r>
          </a:p>
          <a:p>
            <a:pPr lvl="1"/>
            <a:r>
              <a:rPr lang="en-US" dirty="0"/>
              <a:t>More specific, resembles organizing pneumonia</a:t>
            </a:r>
          </a:p>
          <a:p>
            <a:pPr lvl="1"/>
            <a:r>
              <a:rPr lang="en-US" dirty="0"/>
              <a:t>Focal, patchy bilateral rounded areas of ground glass and consolidation</a:t>
            </a:r>
          </a:p>
          <a:p>
            <a:pPr lvl="1"/>
            <a:r>
              <a:rPr lang="en-US" dirty="0"/>
              <a:t>May have reversed halo (atoll) sign or </a:t>
            </a:r>
            <a:r>
              <a:rPr lang="en-US" dirty="0" err="1"/>
              <a:t>perilobular</a:t>
            </a:r>
            <a:r>
              <a:rPr lang="en-US" dirty="0"/>
              <a:t> opacities</a:t>
            </a:r>
          </a:p>
          <a:p>
            <a:r>
              <a:rPr lang="en-US" dirty="0"/>
              <a:t>Most severe cases</a:t>
            </a:r>
          </a:p>
          <a:p>
            <a:pPr lvl="1"/>
            <a:r>
              <a:rPr lang="en-US" dirty="0"/>
              <a:t>Much less specific than above</a:t>
            </a:r>
          </a:p>
          <a:p>
            <a:pPr lvl="1"/>
            <a:r>
              <a:rPr lang="en-US" dirty="0"/>
              <a:t>Diffuse alveolar damage</a:t>
            </a:r>
          </a:p>
          <a:p>
            <a:pPr lvl="1"/>
            <a:r>
              <a:rPr lang="en-US" dirty="0"/>
              <a:t>Diffuse ground glass and consolidation</a:t>
            </a:r>
          </a:p>
        </p:txBody>
      </p:sp>
    </p:spTree>
    <p:extLst>
      <p:ext uri="{BB962C8B-B14F-4D97-AF65-F5344CB8AC3E}">
        <p14:creationId xmlns:p14="http://schemas.microsoft.com/office/powerpoint/2010/main" val="2188538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4157-D33A-F44D-905B-41CD1536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6909"/>
            <a:ext cx="9144000" cy="1143000"/>
          </a:xfrm>
        </p:spPr>
        <p:txBody>
          <a:bodyPr>
            <a:noAutofit/>
          </a:bodyPr>
          <a:lstStyle/>
          <a:p>
            <a:r>
              <a:rPr lang="en-US" sz="4400" dirty="0"/>
              <a:t>CT vs. PCR in detection of COVID-19: Fang et al. Radiology. In Press.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F13B7-8FA1-3A4B-A740-EF2AD1597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32313"/>
            <a:ext cx="8229600" cy="3393849"/>
          </a:xfrm>
        </p:spPr>
        <p:txBody>
          <a:bodyPr/>
          <a:lstStyle/>
          <a:p>
            <a:r>
              <a:rPr lang="en-US" dirty="0"/>
              <a:t>CT: 98% sensitive</a:t>
            </a:r>
          </a:p>
          <a:p>
            <a:endParaRPr lang="en-US" dirty="0"/>
          </a:p>
          <a:p>
            <a:r>
              <a:rPr lang="en-US" dirty="0"/>
              <a:t>PCR (initial): 71%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38413"/>
      </p:ext>
    </p:extLst>
  </p:cSld>
  <p:clrMapOvr>
    <a:masterClrMapping/>
  </p:clrMapOvr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23772</TotalTime>
  <Words>206</Words>
  <Application>Microsoft Macintosh PowerPoint</Application>
  <PresentationFormat>On-screen Show (4:3)</PresentationFormat>
  <Paragraphs>35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Times New Roman</vt:lpstr>
      <vt:lpstr>Twilight</vt:lpstr>
      <vt:lpstr>PowerPoint Presentation</vt:lpstr>
      <vt:lpstr>COVID-19: the key facts</vt:lpstr>
      <vt:lpstr>PowerPoint Presentation</vt:lpstr>
      <vt:lpstr>PowerPoint Presentation</vt:lpstr>
      <vt:lpstr>Wong et al. Radiology CT Imaging. In press.</vt:lpstr>
      <vt:lpstr>Ng et al. Radiology CT Imaging. In press.</vt:lpstr>
      <vt:lpstr>Fang et al. Radiology. In press.</vt:lpstr>
      <vt:lpstr>CT findings of COVID-19</vt:lpstr>
      <vt:lpstr>CT vs. PCR in detection of COVID-19: Fang et al. Radiology. In Press.</vt:lpstr>
      <vt:lpstr>UCSF case with suggestive imaging findings</vt:lpstr>
    </vt:vector>
  </TitlesOfParts>
  <Company>UCSF Computer Support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Lung Cancer Screening</dc:title>
  <dc:creator>Brett Elicker</dc:creator>
  <cp:lastModifiedBy>Elicker, Brett</cp:lastModifiedBy>
  <cp:revision>259</cp:revision>
  <dcterms:created xsi:type="dcterms:W3CDTF">2011-12-19T23:30:04Z</dcterms:created>
  <dcterms:modified xsi:type="dcterms:W3CDTF">2020-03-06T18:46:20Z</dcterms:modified>
</cp:coreProperties>
</file>